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319" r:id="rId4"/>
    <p:sldId id="320" r:id="rId5"/>
    <p:sldId id="258" r:id="rId6"/>
    <p:sldId id="259" r:id="rId7"/>
    <p:sldId id="260" r:id="rId8"/>
    <p:sldId id="261" r:id="rId9"/>
    <p:sldId id="264" r:id="rId10"/>
    <p:sldId id="266" r:id="rId11"/>
    <p:sldId id="267" r:id="rId12"/>
    <p:sldId id="268" r:id="rId13"/>
    <p:sldId id="322" r:id="rId14"/>
    <p:sldId id="321" r:id="rId15"/>
    <p:sldId id="265" r:id="rId16"/>
    <p:sldId id="263" r:id="rId17"/>
    <p:sldId id="269" r:id="rId18"/>
    <p:sldId id="270" r:id="rId19"/>
    <p:sldId id="273" r:id="rId20"/>
    <p:sldId id="271" r:id="rId21"/>
    <p:sldId id="274" r:id="rId22"/>
    <p:sldId id="275" r:id="rId23"/>
    <p:sldId id="276" r:id="rId24"/>
    <p:sldId id="277" r:id="rId25"/>
    <p:sldId id="323" r:id="rId26"/>
    <p:sldId id="330" r:id="rId27"/>
    <p:sldId id="331" r:id="rId28"/>
    <p:sldId id="332" r:id="rId29"/>
    <p:sldId id="333" r:id="rId30"/>
    <p:sldId id="334" r:id="rId31"/>
    <p:sldId id="324" r:id="rId32"/>
    <p:sldId id="325" r:id="rId33"/>
    <p:sldId id="326" r:id="rId34"/>
    <p:sldId id="327" r:id="rId35"/>
    <p:sldId id="328" r:id="rId36"/>
    <p:sldId id="329" r:id="rId37"/>
    <p:sldId id="279" r:id="rId38"/>
    <p:sldId id="281" r:id="rId39"/>
    <p:sldId id="280" r:id="rId40"/>
    <p:sldId id="282" r:id="rId41"/>
    <p:sldId id="283" r:id="rId42"/>
    <p:sldId id="335" r:id="rId43"/>
    <p:sldId id="338" r:id="rId44"/>
    <p:sldId id="339" r:id="rId45"/>
    <p:sldId id="340" r:id="rId46"/>
    <p:sldId id="341" r:id="rId47"/>
    <p:sldId id="342" r:id="rId48"/>
    <p:sldId id="343" r:id="rId49"/>
    <p:sldId id="344" r:id="rId50"/>
    <p:sldId id="345" r:id="rId51"/>
    <p:sldId id="284" r:id="rId52"/>
    <p:sldId id="346" r:id="rId53"/>
    <p:sldId id="347" r:id="rId54"/>
    <p:sldId id="348" r:id="rId55"/>
    <p:sldId id="349" r:id="rId56"/>
    <p:sldId id="350" r:id="rId57"/>
    <p:sldId id="356" r:id="rId58"/>
    <p:sldId id="351" r:id="rId59"/>
    <p:sldId id="357" r:id="rId60"/>
    <p:sldId id="358" r:id="rId61"/>
    <p:sldId id="359" r:id="rId62"/>
    <p:sldId id="360" r:id="rId63"/>
    <p:sldId id="361" r:id="rId64"/>
    <p:sldId id="352" r:id="rId65"/>
    <p:sldId id="290" r:id="rId66"/>
    <p:sldId id="353" r:id="rId67"/>
    <p:sldId id="291" r:id="rId68"/>
    <p:sldId id="292" r:id="rId69"/>
    <p:sldId id="293" r:id="rId70"/>
    <p:sldId id="303" r:id="rId71"/>
    <p:sldId id="354" r:id="rId72"/>
    <p:sldId id="304" r:id="rId73"/>
    <p:sldId id="307" r:id="rId74"/>
    <p:sldId id="308" r:id="rId75"/>
    <p:sldId id="309" r:id="rId76"/>
    <p:sldId id="310" r:id="rId77"/>
    <p:sldId id="355"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p:scale>
          <a:sx n="60" d="100"/>
          <a:sy n="60" d="100"/>
        </p:scale>
        <p:origin x="-900" y="-3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6.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3/15/2018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3/15/2018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3/15/2018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5" y="24"/>
          <a:ext cx="180999" cy="143985"/>
        </p:xfrm>
        <a:graphic>
          <a:graphicData uri="http://schemas.openxmlformats.org/presentationml/2006/ole">
            <mc:AlternateContent xmlns:mc="http://schemas.openxmlformats.org/markup-compatibility/2006">
              <mc:Choice xmlns:v="urn:schemas-microsoft-com:vml" Requires="v">
                <p:oleObj spid="_x0000_s119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 y="24"/>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98021" y="2111956"/>
            <a:ext cx="11793979"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98143" y="1495447"/>
            <a:ext cx="11813715"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7507443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3/15/2018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3/15/2018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3/15/2018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3/15/2018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3/15/2018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3/15/2018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 id="2147483671" r:id="rId18"/>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5" Type="http://schemas.openxmlformats.org/officeDocument/2006/relationships/image" Target="../media/image25.jpe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Central_processing_unit" TargetMode="External"/><Relationship Id="rId2" Type="http://schemas.openxmlformats.org/officeDocument/2006/relationships/hyperlink" Target="https://en.wikipedia.org/wiki/Computer" TargetMode="External"/><Relationship Id="rId1" Type="http://schemas.openxmlformats.org/officeDocument/2006/relationships/slideLayout" Target="../slideLayouts/slideLayout2.xml"/><Relationship Id="rId4" Type="http://schemas.openxmlformats.org/officeDocument/2006/relationships/hyperlink" Target="https://en.wikipedia.org/wiki/Integrated_circui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hatis.techtarget.com/definition/printed-circuit-board-PCB" TargetMode="External"/><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www.it4nextgen.com/wp-content/uploads/2016/08/motherboard-pentium2.jp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searchwinit.techtarget.com/definition/ISA" TargetMode="External"/><Relationship Id="rId3" Type="http://schemas.openxmlformats.org/officeDocument/2006/relationships/hyperlink" Target="http://searchcio-midmarket.techtarget.com/definition/chipset" TargetMode="External"/><Relationship Id="rId7" Type="http://schemas.openxmlformats.org/officeDocument/2006/relationships/hyperlink" Target="http://searchstorage.techtarget.com/definition/IDE" TargetMode="External"/><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hyperlink" Target="http://searchcio-midmarket.techtarget.com/definition/serial" TargetMode="External"/><Relationship Id="rId5" Type="http://schemas.openxmlformats.org/officeDocument/2006/relationships/hyperlink" Target="http://searchcio-midmarket.techtarget.com/definition/USB" TargetMode="External"/><Relationship Id="rId4" Type="http://schemas.openxmlformats.org/officeDocument/2006/relationships/hyperlink" Target="http://searchcio-midmarket.techtarget.com/definition/input-output"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Hardware Fundamentals</a:t>
            </a:r>
          </a:p>
        </p:txBody>
      </p:sp>
    </p:spTree>
    <p:extLst>
      <p:ext uri="{BB962C8B-B14F-4D97-AF65-F5344CB8AC3E}">
        <p14:creationId xmlns:p14="http://schemas.microsoft.com/office/powerpoint/2010/main" val="22191606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tx1"/>
                </a:solidFill>
              </a:rPr>
              <a:t>Mouse</a:t>
            </a:r>
            <a:endParaRPr lang="en-US" dirty="0">
              <a:solidFill>
                <a:schemeClr val="tx1"/>
              </a:solidFill>
            </a:endParaRPr>
          </a:p>
        </p:txBody>
      </p:sp>
      <p:sp>
        <p:nvSpPr>
          <p:cNvPr id="4" name="Text Placeholder 3"/>
          <p:cNvSpPr>
            <a:spLocks noGrp="1"/>
          </p:cNvSpPr>
          <p:nvPr>
            <p:ph type="body" sz="quarter" idx="11"/>
          </p:nvPr>
        </p:nvSpPr>
        <p:spPr>
          <a:xfrm>
            <a:off x="378285" y="1425109"/>
            <a:ext cx="11813715" cy="643612"/>
          </a:xfrm>
        </p:spPr>
        <p:txBody>
          <a:bodyPr>
            <a:noAutofit/>
          </a:bodyPr>
          <a:lstStyle/>
          <a:p>
            <a:r>
              <a:rPr lang="en-US" sz="2800" b="0" dirty="0" smtClean="0">
                <a:solidFill>
                  <a:srgbClr val="FFFF00"/>
                </a:solidFill>
              </a:rPr>
              <a:t>The</a:t>
            </a:r>
            <a:r>
              <a:rPr lang="en-US" sz="2800" b="0" dirty="0">
                <a:solidFill>
                  <a:srgbClr val="FFFF00"/>
                </a:solidFill>
              </a:rPr>
              <a:t> </a:t>
            </a:r>
            <a:r>
              <a:rPr lang="en-US" sz="2800" dirty="0">
                <a:solidFill>
                  <a:srgbClr val="FFFF00"/>
                </a:solidFill>
              </a:rPr>
              <a:t>mouse</a:t>
            </a:r>
            <a:r>
              <a:rPr lang="en-US" sz="2800" b="0" dirty="0">
                <a:solidFill>
                  <a:srgbClr val="FFFF00"/>
                </a:solidFill>
              </a:rPr>
              <a:t> is a </a:t>
            </a:r>
            <a:r>
              <a:rPr lang="en-US" sz="2800" dirty="0">
                <a:solidFill>
                  <a:srgbClr val="FFFF00"/>
                </a:solidFill>
              </a:rPr>
              <a:t>computer</a:t>
            </a:r>
            <a:r>
              <a:rPr lang="en-US" sz="2800" b="0" dirty="0">
                <a:solidFill>
                  <a:srgbClr val="FFFF00"/>
                </a:solidFill>
              </a:rPr>
              <a:t> input device used to move a cursor around a screen. </a:t>
            </a:r>
            <a:r>
              <a:rPr lang="en-US" sz="2800" b="0" dirty="0" smtClean="0">
                <a:solidFill>
                  <a:srgbClr val="FFFF00"/>
                </a:solidFill>
              </a:rPr>
              <a:t>The </a:t>
            </a:r>
            <a:r>
              <a:rPr lang="en-US" sz="2800" dirty="0" smtClean="0">
                <a:solidFill>
                  <a:srgbClr val="FFFF00"/>
                </a:solidFill>
              </a:rPr>
              <a:t>mouse</a:t>
            </a:r>
            <a:r>
              <a:rPr lang="en-US" sz="2800" b="0" dirty="0">
                <a:solidFill>
                  <a:srgbClr val="FFFF00"/>
                </a:solidFill>
              </a:rPr>
              <a:t> buttons are used to interact with whatever is being pointed at.</a:t>
            </a:r>
            <a:endParaRPr lang="en-US" sz="2800" dirty="0">
              <a:solidFill>
                <a:srgbClr val="FFFF00"/>
              </a:solidFill>
            </a:endParaRPr>
          </a:p>
        </p:txBody>
      </p:sp>
      <p:sp>
        <p:nvSpPr>
          <p:cNvPr id="5" name="Content Placeholder 2"/>
          <p:cNvSpPr txBox="1">
            <a:spLocks/>
          </p:cNvSpPr>
          <p:nvPr/>
        </p:nvSpPr>
        <p:spPr>
          <a:xfrm>
            <a:off x="628918" y="2715297"/>
            <a:ext cx="4932609" cy="3472588"/>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1"/>
                </a:solidFill>
              </a:rPr>
              <a:t>Mechanical mouse.</a:t>
            </a:r>
            <a:endParaRPr lang="en-US" dirty="0"/>
          </a:p>
        </p:txBody>
      </p:sp>
      <p:sp>
        <p:nvSpPr>
          <p:cNvPr id="6" name="Content Placeholder 2"/>
          <p:cNvSpPr txBox="1">
            <a:spLocks/>
          </p:cNvSpPr>
          <p:nvPr/>
        </p:nvSpPr>
        <p:spPr>
          <a:xfrm>
            <a:off x="5561527" y="2915785"/>
            <a:ext cx="4932609" cy="3472588"/>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1"/>
                </a:solidFill>
              </a:rPr>
              <a:t>Optical mouse.</a:t>
            </a:r>
            <a:endParaRPr lang="en-US" dirty="0">
              <a:solidFill>
                <a:schemeClr val="tx1"/>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554" y="3275666"/>
            <a:ext cx="2907324" cy="2583973"/>
          </a:xfrm>
          <a:prstGeom prst="rect">
            <a:avLst/>
          </a:prstGeom>
        </p:spPr>
      </p:pic>
      <p:pic>
        <p:nvPicPr>
          <p:cNvPr id="174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0985" y="3361449"/>
            <a:ext cx="4746690" cy="258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05236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31038" y="1970469"/>
            <a:ext cx="11604647" cy="4649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1412" y="2982225"/>
            <a:ext cx="5610969" cy="3190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113693" y="823453"/>
            <a:ext cx="9648092" cy="707886"/>
          </a:xfrm>
          <a:prstGeom prst="rect">
            <a:avLst/>
          </a:prstGeom>
          <a:noFill/>
        </p:spPr>
        <p:txBody>
          <a:bodyPr wrap="square" rtlCol="0">
            <a:spAutoFit/>
          </a:bodyPr>
          <a:lstStyle/>
          <a:p>
            <a:r>
              <a:rPr lang="en-US" sz="4000" dirty="0">
                <a:solidFill>
                  <a:schemeClr val="accent2"/>
                </a:solidFill>
              </a:rPr>
              <a:t>Mouse connector pins and </a:t>
            </a:r>
            <a:r>
              <a:rPr lang="en-US" sz="4000" dirty="0" smtClean="0">
                <a:solidFill>
                  <a:schemeClr val="accent2"/>
                </a:solidFill>
              </a:rPr>
              <a:t>details</a:t>
            </a:r>
          </a:p>
        </p:txBody>
      </p:sp>
      <p:pic>
        <p:nvPicPr>
          <p:cNvPr id="4098" name="Picture 2" descr="Image result for usb connector for 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274" y="2982225"/>
            <a:ext cx="4909581" cy="3273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0512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SCANNER</a:t>
            </a:r>
            <a:endParaRPr lang="en-US" dirty="0"/>
          </a:p>
        </p:txBody>
      </p:sp>
      <p:sp>
        <p:nvSpPr>
          <p:cNvPr id="3" name="Content Placeholder 2"/>
          <p:cNvSpPr>
            <a:spLocks noGrp="1"/>
          </p:cNvSpPr>
          <p:nvPr>
            <p:ph idx="1"/>
          </p:nvPr>
        </p:nvSpPr>
        <p:spPr>
          <a:xfrm>
            <a:off x="398021" y="2240924"/>
            <a:ext cx="11793979" cy="3897592"/>
          </a:xfrm>
        </p:spPr>
        <p:txBody>
          <a:bodyPr/>
          <a:lstStyle/>
          <a:p>
            <a:r>
              <a:rPr lang="en-US" dirty="0" smtClean="0"/>
              <a:t>Flatbed scanner</a:t>
            </a:r>
            <a:endParaRPr lang="en-US" dirty="0"/>
          </a:p>
        </p:txBody>
      </p:sp>
      <p:sp>
        <p:nvSpPr>
          <p:cNvPr id="4" name="Text Placeholder 3"/>
          <p:cNvSpPr>
            <a:spLocks noGrp="1"/>
          </p:cNvSpPr>
          <p:nvPr>
            <p:ph type="body" sz="quarter" idx="11"/>
          </p:nvPr>
        </p:nvSpPr>
        <p:spPr/>
        <p:txBody>
          <a:bodyPr>
            <a:normAutofit lnSpcReduction="10000"/>
          </a:bodyPr>
          <a:lstStyle/>
          <a:p>
            <a:r>
              <a:rPr lang="en-US" b="0" dirty="0"/>
              <a:t>A scanner is a device that captures images from photographic prints, posters, magazine pages, and similar sources for computer editing and display.</a:t>
            </a:r>
            <a:endParaRPr lang="en-US" dirty="0"/>
          </a:p>
        </p:txBody>
      </p:sp>
      <p:pic>
        <p:nvPicPr>
          <p:cNvPr id="21506" name="Picture 2" descr="Image result for flatbed scanner work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1855" y="2562896"/>
            <a:ext cx="5756856" cy="37348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68946" y="2794714"/>
            <a:ext cx="3966693" cy="2822311"/>
          </a:xfrm>
          <a:prstGeom prst="rect">
            <a:avLst/>
          </a:prstGeom>
          <a:noFill/>
        </p:spPr>
        <p:txBody>
          <a:bodyPr wrap="square" rtlCol="0">
            <a:spAutoFit/>
          </a:bodyPr>
          <a:lstStyle/>
          <a:p>
            <a:pPr defTabSz="914342">
              <a:lnSpc>
                <a:spcPct val="90000"/>
              </a:lnSpc>
              <a:spcAft>
                <a:spcPts val="600"/>
              </a:spcAft>
              <a:buClr>
                <a:schemeClr val="accent5"/>
              </a:buClr>
            </a:pPr>
            <a:r>
              <a:rPr lang="en-US" sz="2200" dirty="0">
                <a:solidFill>
                  <a:srgbClr val="FFC000"/>
                </a:solidFill>
              </a:rPr>
              <a:t>A type of optical scanner that consists of a flat surface on which you lay </a:t>
            </a:r>
            <a:br>
              <a:rPr lang="en-US" sz="2200" dirty="0">
                <a:solidFill>
                  <a:srgbClr val="FFC000"/>
                </a:solidFill>
              </a:rPr>
            </a:br>
            <a:r>
              <a:rPr lang="en-US" sz="2200" dirty="0">
                <a:solidFill>
                  <a:srgbClr val="FFC000"/>
                </a:solidFill>
              </a:rPr>
              <a:t>documents to be scanned. Flatbed scanners are particularly effective for bound.</a:t>
            </a:r>
            <a:r>
              <a:rPr lang="en-US" sz="2200" dirty="0">
                <a:solidFill>
                  <a:schemeClr val="tx2">
                    <a:lumMod val="50000"/>
                  </a:schemeClr>
                </a:solidFill>
              </a:rPr>
              <a:t/>
            </a:r>
            <a:br>
              <a:rPr lang="en-US" sz="2200" dirty="0">
                <a:solidFill>
                  <a:schemeClr val="tx2">
                    <a:lumMod val="50000"/>
                  </a:schemeClr>
                </a:solidFill>
              </a:rPr>
            </a:br>
            <a:endParaRPr lang="en-US" sz="2200" dirty="0">
              <a:solidFill>
                <a:schemeClr val="tx2">
                  <a:lumMod val="50000"/>
                </a:schemeClr>
              </a:solidFill>
            </a:endParaRPr>
          </a:p>
          <a:p>
            <a:endParaRPr lang="en-US" sz="1400" dirty="0" err="1" smtClean="0">
              <a:solidFill>
                <a:schemeClr val="tx2">
                  <a:lumMod val="50000"/>
                </a:schemeClr>
              </a:solidFill>
            </a:endParaRPr>
          </a:p>
        </p:txBody>
      </p:sp>
    </p:spTree>
    <p:extLst>
      <p:ext uri="{BB962C8B-B14F-4D97-AF65-F5344CB8AC3E}">
        <p14:creationId xmlns:p14="http://schemas.microsoft.com/office/powerpoint/2010/main" val="4091118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4938" y="333677"/>
            <a:ext cx="9404723" cy="1400530"/>
          </a:xfrm>
        </p:spPr>
        <p:txBody>
          <a:bodyPr/>
          <a:lstStyle/>
          <a:p>
            <a:r>
              <a:rPr lang="en-US" b="1" dirty="0" smtClean="0"/>
              <a:t>Types of Scanners</a:t>
            </a:r>
            <a:endParaRPr lang="en-US" b="1"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1866" y="1665350"/>
            <a:ext cx="2603747" cy="1952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274" y="1376120"/>
            <a:ext cx="2948151" cy="1872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957147" y="2485618"/>
            <a:ext cx="2443656" cy="369332"/>
          </a:xfrm>
          <a:prstGeom prst="rect">
            <a:avLst/>
          </a:prstGeom>
          <a:noFill/>
        </p:spPr>
        <p:txBody>
          <a:bodyPr wrap="square" rtlCol="0">
            <a:spAutoFit/>
          </a:bodyPr>
          <a:lstStyle/>
          <a:p>
            <a:r>
              <a:rPr lang="en-US" dirty="0" smtClean="0"/>
              <a:t>Flatbed Scanner</a:t>
            </a:r>
            <a:endParaRPr lang="en-US" dirty="0"/>
          </a:p>
        </p:txBody>
      </p:sp>
      <p:sp>
        <p:nvSpPr>
          <p:cNvPr id="6" name="TextBox 5"/>
          <p:cNvSpPr txBox="1"/>
          <p:nvPr/>
        </p:nvSpPr>
        <p:spPr>
          <a:xfrm>
            <a:off x="9616966" y="2432988"/>
            <a:ext cx="2948151" cy="369332"/>
          </a:xfrm>
          <a:prstGeom prst="rect">
            <a:avLst/>
          </a:prstGeom>
          <a:noFill/>
        </p:spPr>
        <p:txBody>
          <a:bodyPr wrap="square" rtlCol="0">
            <a:spAutoFit/>
          </a:bodyPr>
          <a:lstStyle/>
          <a:p>
            <a:r>
              <a:rPr lang="en-US" dirty="0" smtClean="0"/>
              <a:t>Drum Scanner</a:t>
            </a:r>
            <a:endParaRPr lang="en-US" dirty="0"/>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194" y="4089994"/>
            <a:ext cx="2490952" cy="2490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descr="Image result for handheld scanne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3274" y="3948104"/>
            <a:ext cx="2703208" cy="24582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225159" y="5060731"/>
            <a:ext cx="1986455" cy="646331"/>
          </a:xfrm>
          <a:prstGeom prst="rect">
            <a:avLst/>
          </a:prstGeom>
          <a:noFill/>
        </p:spPr>
        <p:txBody>
          <a:bodyPr wrap="square" rtlCol="0">
            <a:spAutoFit/>
          </a:bodyPr>
          <a:lstStyle/>
          <a:p>
            <a:r>
              <a:rPr lang="en-US" dirty="0" smtClean="0"/>
              <a:t>Sheet Fed Scanner</a:t>
            </a:r>
            <a:endParaRPr lang="en-US" dirty="0"/>
          </a:p>
        </p:txBody>
      </p:sp>
      <p:sp>
        <p:nvSpPr>
          <p:cNvPr id="8" name="TextBox 7"/>
          <p:cNvSpPr txBox="1"/>
          <p:nvPr/>
        </p:nvSpPr>
        <p:spPr>
          <a:xfrm>
            <a:off x="9616966" y="5060731"/>
            <a:ext cx="2191406" cy="646331"/>
          </a:xfrm>
          <a:prstGeom prst="rect">
            <a:avLst/>
          </a:prstGeom>
          <a:noFill/>
        </p:spPr>
        <p:txBody>
          <a:bodyPr wrap="square" rtlCol="0">
            <a:spAutoFit/>
          </a:bodyPr>
          <a:lstStyle/>
          <a:p>
            <a:r>
              <a:rPr lang="en-US" dirty="0" smtClean="0"/>
              <a:t>Handheld Scanner</a:t>
            </a:r>
            <a:endParaRPr lang="en-US" dirty="0"/>
          </a:p>
        </p:txBody>
      </p:sp>
    </p:spTree>
    <p:extLst>
      <p:ext uri="{BB962C8B-B14F-4D97-AF65-F5344CB8AC3E}">
        <p14:creationId xmlns:p14="http://schemas.microsoft.com/office/powerpoint/2010/main" val="3726882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Connectors for Scanner</a:t>
            </a:r>
            <a:endParaRPr lang="en-US" b="1"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9460" y="2032548"/>
            <a:ext cx="4027488" cy="4027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2063" y="2099441"/>
            <a:ext cx="3875690" cy="3875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750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174" y="1514078"/>
            <a:ext cx="11793979" cy="4026560"/>
          </a:xfrm>
        </p:spPr>
        <p:txBody>
          <a:bodyPr>
            <a:normAutofit/>
          </a:bodyPr>
          <a:lstStyle/>
          <a:p>
            <a:r>
              <a:rPr lang="en-US" dirty="0" smtClean="0"/>
              <a:t>An </a:t>
            </a:r>
            <a:r>
              <a:rPr lang="en-US" b="1" dirty="0" smtClean="0"/>
              <a:t>output device</a:t>
            </a:r>
            <a:r>
              <a:rPr lang="en-US" dirty="0" smtClean="0"/>
              <a:t> is any </a:t>
            </a:r>
            <a:r>
              <a:rPr lang="en-US" b="1" dirty="0" smtClean="0"/>
              <a:t>device</a:t>
            </a:r>
            <a:r>
              <a:rPr lang="en-US" dirty="0" smtClean="0"/>
              <a:t> used to send data from a computer to another </a:t>
            </a:r>
            <a:r>
              <a:rPr lang="en-US" b="1" dirty="0" smtClean="0"/>
              <a:t>device</a:t>
            </a:r>
            <a:r>
              <a:rPr lang="en-US" dirty="0" smtClean="0"/>
              <a:t> or user. </a:t>
            </a:r>
          </a:p>
          <a:p>
            <a:r>
              <a:rPr lang="en-US" dirty="0" smtClean="0"/>
              <a:t>Most computer data </a:t>
            </a:r>
            <a:r>
              <a:rPr lang="en-US" b="1" dirty="0" smtClean="0"/>
              <a:t>output</a:t>
            </a:r>
            <a:r>
              <a:rPr lang="en-US" dirty="0" smtClean="0"/>
              <a:t> that is meant for humans is in the form of audio or video. </a:t>
            </a:r>
          </a:p>
          <a:p>
            <a:r>
              <a:rPr lang="en-US" dirty="0" smtClean="0"/>
              <a:t>Most </a:t>
            </a:r>
            <a:r>
              <a:rPr lang="en-US" b="1" dirty="0" smtClean="0"/>
              <a:t>output devices</a:t>
            </a:r>
            <a:r>
              <a:rPr lang="en-US" dirty="0" smtClean="0"/>
              <a:t> used by humans are in these categories. </a:t>
            </a:r>
          </a:p>
          <a:p>
            <a:pPr marL="0" indent="0">
              <a:buNone/>
            </a:pPr>
            <a:r>
              <a:rPr lang="en-US" dirty="0"/>
              <a:t> </a:t>
            </a:r>
            <a:r>
              <a:rPr lang="en-US" dirty="0" smtClean="0"/>
              <a:t> Examples: </a:t>
            </a:r>
            <a:r>
              <a:rPr lang="en-US" dirty="0"/>
              <a:t>M</a:t>
            </a:r>
            <a:r>
              <a:rPr lang="en-US" dirty="0" smtClean="0"/>
              <a:t>onitors</a:t>
            </a:r>
            <a:r>
              <a:rPr lang="en-US" dirty="0"/>
              <a:t>, P</a:t>
            </a:r>
            <a:r>
              <a:rPr lang="en-US" dirty="0" smtClean="0"/>
              <a:t>rojectors</a:t>
            </a:r>
            <a:r>
              <a:rPr lang="en-US" dirty="0"/>
              <a:t>, </a:t>
            </a:r>
            <a:r>
              <a:rPr lang="en-US" dirty="0" smtClean="0"/>
              <a:t>Speakers</a:t>
            </a:r>
            <a:r>
              <a:rPr lang="en-US" dirty="0"/>
              <a:t>, </a:t>
            </a:r>
            <a:r>
              <a:rPr lang="en-US" dirty="0" smtClean="0"/>
              <a:t>Headphones </a:t>
            </a:r>
            <a:r>
              <a:rPr lang="en-US" dirty="0"/>
              <a:t>and </a:t>
            </a:r>
            <a:r>
              <a:rPr lang="en-US" dirty="0" smtClean="0"/>
              <a:t>Printers</a:t>
            </a:r>
            <a:r>
              <a:rPr lang="en-US" dirty="0"/>
              <a:t>.</a:t>
            </a:r>
          </a:p>
        </p:txBody>
      </p:sp>
      <p:sp>
        <p:nvSpPr>
          <p:cNvPr id="4" name="Text Placeholder 3"/>
          <p:cNvSpPr>
            <a:spLocks noGrp="1"/>
          </p:cNvSpPr>
          <p:nvPr>
            <p:ph type="body" sz="quarter" idx="11"/>
          </p:nvPr>
        </p:nvSpPr>
        <p:spPr>
          <a:xfrm>
            <a:off x="116790" y="604493"/>
            <a:ext cx="11813715" cy="643612"/>
          </a:xfrm>
        </p:spPr>
        <p:txBody>
          <a:bodyPr>
            <a:noAutofit/>
          </a:bodyPr>
          <a:lstStyle/>
          <a:p>
            <a:pPr algn="ctr"/>
            <a:r>
              <a:rPr lang="en-US" sz="4400" dirty="0"/>
              <a:t>OUTPUT DEVICES</a:t>
            </a:r>
          </a:p>
        </p:txBody>
      </p:sp>
      <p:pic>
        <p:nvPicPr>
          <p:cNvPr id="2050" name="Picture 2" descr="C:\Users\NANDIN\Downloads\Output Devic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6548" y="3578469"/>
            <a:ext cx="4185139" cy="3138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3439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PRINTERS</a:t>
            </a:r>
            <a:endParaRPr lang="en-US" dirty="0"/>
          </a:p>
        </p:txBody>
      </p:sp>
      <p:sp>
        <p:nvSpPr>
          <p:cNvPr id="3" name="Content Placeholder 2"/>
          <p:cNvSpPr>
            <a:spLocks noGrp="1"/>
          </p:cNvSpPr>
          <p:nvPr>
            <p:ph idx="1"/>
          </p:nvPr>
        </p:nvSpPr>
        <p:spPr/>
        <p:txBody>
          <a:bodyPr/>
          <a:lstStyle/>
          <a:p>
            <a:r>
              <a:rPr lang="en-US" sz="2400" dirty="0"/>
              <a:t> A </a:t>
            </a:r>
            <a:r>
              <a:rPr lang="en-US" sz="2400" b="1" dirty="0"/>
              <a:t>printer</a:t>
            </a:r>
            <a:r>
              <a:rPr lang="en-US" sz="2400" dirty="0"/>
              <a:t> is a device that accepts text and graphic output from a computer and transfers the information to paper, usually to standard size sheets of paper</a:t>
            </a:r>
            <a:r>
              <a:rPr lang="en-US" dirty="0" smtClean="0"/>
              <a:t>.</a:t>
            </a:r>
          </a:p>
          <a:p>
            <a:pPr marL="0" indent="0">
              <a:buNone/>
            </a:pPr>
            <a:endParaRPr lang="en-US" dirty="0"/>
          </a:p>
          <a:p>
            <a:pPr marL="0" indent="0">
              <a:buNone/>
            </a:pPr>
            <a:endParaRPr lang="en-US" dirty="0" smtClean="0"/>
          </a:p>
          <a:p>
            <a:r>
              <a:rPr lang="en-US" sz="2400" b="1" dirty="0"/>
              <a:t>TYPES OF </a:t>
            </a:r>
            <a:r>
              <a:rPr lang="en-US" sz="2400" b="1" dirty="0" smtClean="0"/>
              <a:t>PRINTERS</a:t>
            </a:r>
          </a:p>
          <a:p>
            <a:pPr marL="457200" indent="-457200">
              <a:buFont typeface="+mj-lt"/>
              <a:buAutoNum type="arabicPeriod"/>
            </a:pPr>
            <a:r>
              <a:rPr lang="en-US" dirty="0" smtClean="0"/>
              <a:t>DOT MATRIX</a:t>
            </a:r>
          </a:p>
          <a:p>
            <a:pPr marL="457200" indent="-457200">
              <a:buFont typeface="+mj-lt"/>
              <a:buAutoNum type="arabicPeriod"/>
            </a:pPr>
            <a:r>
              <a:rPr lang="en-US" dirty="0" smtClean="0"/>
              <a:t>INK JET</a:t>
            </a:r>
          </a:p>
          <a:p>
            <a:pPr marL="457200" indent="-457200">
              <a:buFont typeface="+mj-lt"/>
              <a:buAutoNum type="arabicPeriod"/>
            </a:pPr>
            <a:r>
              <a:rPr lang="en-US" dirty="0" smtClean="0"/>
              <a:t>LASER PRINTER</a:t>
            </a:r>
            <a:endParaRPr lang="en-US" dirty="0"/>
          </a:p>
          <a:p>
            <a:pPr marL="0" indent="0">
              <a:buNone/>
            </a:pPr>
            <a:endParaRPr lang="en-US" dirty="0" smtClean="0"/>
          </a:p>
        </p:txBody>
      </p:sp>
    </p:spTree>
    <p:extLst>
      <p:ext uri="{BB962C8B-B14F-4D97-AF65-F5344CB8AC3E}">
        <p14:creationId xmlns:p14="http://schemas.microsoft.com/office/powerpoint/2010/main" val="3106132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036113"/>
          </a:xfrm>
        </p:spPr>
        <p:txBody>
          <a:bodyPr/>
          <a:lstStyle/>
          <a:p>
            <a:r>
              <a:rPr lang="en-US" dirty="0" smtClean="0"/>
              <a:t>DOT MATRIX PRINTER</a:t>
            </a:r>
            <a:endParaRPr lang="en-US" dirty="0"/>
          </a:p>
        </p:txBody>
      </p:sp>
      <p:sp>
        <p:nvSpPr>
          <p:cNvPr id="3" name="Content Placeholder 2"/>
          <p:cNvSpPr>
            <a:spLocks noGrp="1"/>
          </p:cNvSpPr>
          <p:nvPr>
            <p:ph idx="1"/>
          </p:nvPr>
        </p:nvSpPr>
        <p:spPr>
          <a:xfrm>
            <a:off x="457202" y="1594113"/>
            <a:ext cx="9651268" cy="4630614"/>
          </a:xfrm>
        </p:spPr>
        <p:txBody>
          <a:bodyPr>
            <a:normAutofit/>
          </a:bodyPr>
          <a:lstStyle/>
          <a:p>
            <a:pPr marL="0" indent="0">
              <a:buNone/>
            </a:pPr>
            <a:r>
              <a:rPr lang="en-US" sz="2800" dirty="0"/>
              <a:t>A </a:t>
            </a:r>
            <a:r>
              <a:rPr lang="en-US" sz="2800" b="1" dirty="0"/>
              <a:t>dot matrix printer</a:t>
            </a:r>
            <a:r>
              <a:rPr lang="en-US" sz="2800" dirty="0"/>
              <a:t> is an impact printer that prints using a fixed number of pins or wires. </a:t>
            </a:r>
          </a:p>
        </p:txBody>
      </p:sp>
      <p:pic>
        <p:nvPicPr>
          <p:cNvPr id="3074" name="Picture 2" descr="C:\Users\NANDIN\Downloads\71SKjyePBzL._SL15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801" y="3216253"/>
            <a:ext cx="4282953" cy="25240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NANDIN\Downloads\maxres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4262" y="3239089"/>
            <a:ext cx="4214200" cy="2419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253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LASER PRINTER</a:t>
            </a:r>
            <a:endParaRPr lang="en-US" dirty="0"/>
          </a:p>
        </p:txBody>
      </p:sp>
      <p:sp>
        <p:nvSpPr>
          <p:cNvPr id="3" name="Content Placeholder 2"/>
          <p:cNvSpPr>
            <a:spLocks noGrp="1"/>
          </p:cNvSpPr>
          <p:nvPr>
            <p:ph idx="1"/>
          </p:nvPr>
        </p:nvSpPr>
        <p:spPr/>
        <p:txBody>
          <a:bodyPr>
            <a:normAutofit/>
          </a:bodyPr>
          <a:lstStyle/>
          <a:p>
            <a:r>
              <a:rPr lang="en-US" sz="2800" b="1" dirty="0"/>
              <a:t>Laser printing</a:t>
            </a:r>
            <a:r>
              <a:rPr lang="en-US" sz="2800" dirty="0"/>
              <a:t> is an electrostatic digital printing process. It produces high-quality text and </a:t>
            </a:r>
            <a:r>
              <a:rPr lang="en-US" sz="2800" dirty="0" smtClean="0"/>
              <a:t>graphics.</a:t>
            </a:r>
            <a:endParaRPr lang="en-US" sz="2800" dirty="0"/>
          </a:p>
        </p:txBody>
      </p:sp>
      <p:pic>
        <p:nvPicPr>
          <p:cNvPr id="4098" name="Picture 2" descr="C:\Users\NANDIN\Downloads\laser-printer3-500x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984" y="3927230"/>
            <a:ext cx="3247047" cy="250861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NANDIN\Downloads\cartridge-par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278" y="3989591"/>
            <a:ext cx="2989383" cy="23838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NANDIN\Downloads\electronic-ultrasonic-pest-repeller-250x2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1294" y="3927230"/>
            <a:ext cx="3175000" cy="2508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2350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21305" y="1018433"/>
            <a:ext cx="11813715" cy="643612"/>
          </a:xfrm>
        </p:spPr>
        <p:txBody>
          <a:bodyPr>
            <a:normAutofit/>
          </a:bodyPr>
          <a:lstStyle/>
          <a:p>
            <a:r>
              <a:rPr lang="en-US" sz="3600" dirty="0" smtClean="0"/>
              <a:t>Laser Printer</a:t>
            </a:r>
            <a:endParaRPr lang="en-US" sz="3600" dirty="0"/>
          </a:p>
        </p:txBody>
      </p:sp>
      <p:pic>
        <p:nvPicPr>
          <p:cNvPr id="19460" name="Picture 4" descr="C:\Users\sonuverm\Downloads\leser printer.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3478" y="2243064"/>
            <a:ext cx="7586551" cy="42242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46833" y="2243064"/>
            <a:ext cx="3362282" cy="3477875"/>
          </a:xfrm>
          <a:prstGeom prst="rect">
            <a:avLst/>
          </a:prstGeom>
          <a:noFill/>
        </p:spPr>
        <p:txBody>
          <a:bodyPr wrap="square" rtlCol="0">
            <a:spAutoFit/>
          </a:bodyPr>
          <a:lstStyle/>
          <a:p>
            <a:pPr marL="285750" indent="-285750">
              <a:buFont typeface="Arial" panose="020B0604020202020204" pitchFamily="34" charset="0"/>
              <a:buChar char="•"/>
            </a:pPr>
            <a:r>
              <a:rPr lang="en-US" sz="2200" dirty="0"/>
              <a:t>Laser printing is an </a:t>
            </a:r>
            <a:r>
              <a:rPr lang="en-US" sz="2200" dirty="0" smtClean="0"/>
              <a:t>electrostatic digital printing</a:t>
            </a:r>
            <a:r>
              <a:rPr lang="en-US" sz="2200" dirty="0"/>
              <a:t> process. It produces high-quality text and graphics</a:t>
            </a:r>
          </a:p>
          <a:p>
            <a:pPr marL="285750" indent="-285750">
              <a:buFont typeface="Arial" panose="020B0604020202020204" pitchFamily="34" charset="0"/>
              <a:buChar char="•"/>
            </a:pPr>
            <a:r>
              <a:rPr lang="en-US" sz="2200" dirty="0"/>
              <a:t>Laser printing </a:t>
            </a:r>
            <a:r>
              <a:rPr lang="en-US" sz="2200" dirty="0" smtClean="0"/>
              <a:t>is invented by Hewlett Packard in 1975</a:t>
            </a:r>
          </a:p>
        </p:txBody>
      </p:sp>
    </p:spTree>
    <p:extLst>
      <p:ext uri="{BB962C8B-B14F-4D97-AF65-F5344CB8AC3E}">
        <p14:creationId xmlns:p14="http://schemas.microsoft.com/office/powerpoint/2010/main" val="9943658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TEAM MEMBERS</a:t>
            </a:r>
            <a:endParaRPr lang="en-US" b="1" dirty="0"/>
          </a:p>
        </p:txBody>
      </p:sp>
      <p:sp>
        <p:nvSpPr>
          <p:cNvPr id="3" name="Content Placeholder 2"/>
          <p:cNvSpPr>
            <a:spLocks noGrp="1"/>
          </p:cNvSpPr>
          <p:nvPr>
            <p:ph idx="1"/>
          </p:nvPr>
        </p:nvSpPr>
        <p:spPr/>
        <p:txBody>
          <a:bodyPr/>
          <a:lstStyle/>
          <a:p>
            <a:endParaRPr lang="en-US" b="1" dirty="0"/>
          </a:p>
          <a:p>
            <a:r>
              <a:rPr lang="en-US" b="1" dirty="0"/>
              <a:t>DIVYA SRI</a:t>
            </a:r>
          </a:p>
          <a:p>
            <a:r>
              <a:rPr lang="en-US" b="1" dirty="0" smtClean="0"/>
              <a:t>MONISHA S M</a:t>
            </a:r>
            <a:endParaRPr lang="en-US" b="1" dirty="0"/>
          </a:p>
          <a:p>
            <a:r>
              <a:rPr lang="en-US" b="1" dirty="0" smtClean="0"/>
              <a:t>NANDINI N</a:t>
            </a:r>
            <a:endParaRPr lang="en-US" b="1" dirty="0"/>
          </a:p>
          <a:p>
            <a:r>
              <a:rPr lang="en-US" b="1" dirty="0" smtClean="0"/>
              <a:t>SAI KRISHNA</a:t>
            </a:r>
            <a:endParaRPr lang="en-US" b="1" dirty="0"/>
          </a:p>
          <a:p>
            <a:r>
              <a:rPr lang="en-US" b="1" dirty="0" smtClean="0"/>
              <a:t>MAHANTESH KUMBAR</a:t>
            </a:r>
            <a:endParaRPr lang="en-US" b="1" dirty="0"/>
          </a:p>
          <a:p>
            <a:r>
              <a:rPr lang="en-US" b="1" dirty="0" smtClean="0"/>
              <a:t>ARVETI </a:t>
            </a:r>
            <a:r>
              <a:rPr lang="en-US" b="1" dirty="0"/>
              <a:t>NAVEEN</a:t>
            </a:r>
          </a:p>
          <a:p>
            <a:pPr marL="0" indent="0">
              <a:buNone/>
            </a:pPr>
            <a:endParaRPr lang="en-US" dirty="0"/>
          </a:p>
        </p:txBody>
      </p:sp>
    </p:spTree>
    <p:extLst>
      <p:ext uri="{BB962C8B-B14F-4D97-AF65-F5344CB8AC3E}">
        <p14:creationId xmlns:p14="http://schemas.microsoft.com/office/powerpoint/2010/main" val="30895448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INK JET PRINTERS</a:t>
            </a:r>
            <a:endParaRPr lang="en-US" dirty="0"/>
          </a:p>
        </p:txBody>
      </p:sp>
      <p:sp>
        <p:nvSpPr>
          <p:cNvPr id="3" name="Content Placeholder 2"/>
          <p:cNvSpPr>
            <a:spLocks noGrp="1"/>
          </p:cNvSpPr>
          <p:nvPr>
            <p:ph idx="1"/>
          </p:nvPr>
        </p:nvSpPr>
        <p:spPr/>
        <p:txBody>
          <a:bodyPr>
            <a:normAutofit/>
          </a:bodyPr>
          <a:lstStyle/>
          <a:p>
            <a:r>
              <a:rPr lang="en-US" sz="2400" dirty="0"/>
              <a:t>An </a:t>
            </a:r>
            <a:r>
              <a:rPr lang="en-US" sz="2400" b="1" dirty="0"/>
              <a:t>inkjet printer</a:t>
            </a:r>
            <a:r>
              <a:rPr lang="en-US" sz="2400" dirty="0"/>
              <a:t> is a computer peripheral that produces hard copy by spraying ink onto paper.</a:t>
            </a:r>
          </a:p>
        </p:txBody>
      </p:sp>
      <p:pic>
        <p:nvPicPr>
          <p:cNvPr id="5124" name="Picture 4" descr="C:\Users\NANDIN\Downloads\HTB10Ts0QpXXXXbuXXXXq6xXFXXX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1" y="3206139"/>
            <a:ext cx="3130549" cy="3017592"/>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NANDIN\Downloads\recycle-inkjet-cartridges-300x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138" y="3268722"/>
            <a:ext cx="3067538" cy="306753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NANDIN\Downloads\u_1014374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048" y="3268722"/>
            <a:ext cx="3024552" cy="305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1285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Monitors</a:t>
            </a:r>
            <a:endParaRPr lang="en-US" dirty="0"/>
          </a:p>
        </p:txBody>
      </p:sp>
      <p:sp>
        <p:nvSpPr>
          <p:cNvPr id="3" name="Content Placeholder 2"/>
          <p:cNvSpPr>
            <a:spLocks noGrp="1"/>
          </p:cNvSpPr>
          <p:nvPr>
            <p:ph idx="1"/>
          </p:nvPr>
        </p:nvSpPr>
        <p:spPr/>
        <p:txBody>
          <a:bodyPr>
            <a:normAutofit/>
          </a:bodyPr>
          <a:lstStyle/>
          <a:p>
            <a:r>
              <a:rPr lang="en-US" sz="2800" dirty="0"/>
              <a:t>The term "</a:t>
            </a:r>
            <a:r>
              <a:rPr lang="en-US" sz="2800" b="1" dirty="0"/>
              <a:t>monitor</a:t>
            </a:r>
            <a:r>
              <a:rPr lang="en-US" sz="2800" dirty="0"/>
              <a:t>" is often used synonymously with "computer screen" or "display</a:t>
            </a:r>
            <a:r>
              <a:rPr lang="en-US" sz="2800" dirty="0" smtClean="0"/>
              <a:t>.“</a:t>
            </a:r>
          </a:p>
          <a:p>
            <a:pPr marL="0" indent="0">
              <a:buNone/>
            </a:pPr>
            <a:endParaRPr lang="en-US" sz="2800" dirty="0" smtClean="0"/>
          </a:p>
          <a:p>
            <a:r>
              <a:rPr lang="en-US" sz="2800" dirty="0" smtClean="0"/>
              <a:t> </a:t>
            </a:r>
            <a:r>
              <a:rPr lang="en-US" sz="2800" dirty="0"/>
              <a:t>The </a:t>
            </a:r>
            <a:r>
              <a:rPr lang="en-US" sz="2800" b="1" dirty="0"/>
              <a:t>monitor displays</a:t>
            </a:r>
            <a:r>
              <a:rPr lang="en-US" sz="2800" dirty="0"/>
              <a:t> the computer's user interface and open programs, allowing the user to interact with the computer, typically using the </a:t>
            </a:r>
            <a:r>
              <a:rPr lang="en-US" sz="2800" dirty="0" smtClean="0"/>
              <a:t>keyboard </a:t>
            </a:r>
            <a:r>
              <a:rPr lang="en-US" sz="2800" dirty="0"/>
              <a:t>and </a:t>
            </a:r>
            <a:r>
              <a:rPr lang="en-US" sz="2800" dirty="0" smtClean="0"/>
              <a:t>mouse.</a:t>
            </a:r>
            <a:endParaRPr lang="en-US" sz="2800" dirty="0"/>
          </a:p>
        </p:txBody>
      </p:sp>
    </p:spTree>
    <p:extLst>
      <p:ext uri="{BB962C8B-B14F-4D97-AF65-F5344CB8AC3E}">
        <p14:creationId xmlns:p14="http://schemas.microsoft.com/office/powerpoint/2010/main" val="20539934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CRT Monitors</a:t>
            </a:r>
            <a:endParaRPr lang="en-US" dirty="0"/>
          </a:p>
        </p:txBody>
      </p:sp>
      <p:pic>
        <p:nvPicPr>
          <p:cNvPr id="4"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2103" y="2522482"/>
            <a:ext cx="4965013" cy="3054090"/>
          </a:xfrm>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7083" y="2506717"/>
            <a:ext cx="5038757" cy="3137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1083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176790"/>
          </a:xfrm>
        </p:spPr>
        <p:txBody>
          <a:bodyPr/>
          <a:lstStyle/>
          <a:p>
            <a:r>
              <a:rPr lang="en-US" dirty="0" smtClean="0"/>
              <a:t>        LCD – Liquid crystal Display</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4948" y="2069876"/>
            <a:ext cx="8866551" cy="4166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39615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 Monitors – Light Emitting Diode</a:t>
            </a:r>
            <a:endParaRPr lang="en-US" dirty="0"/>
          </a:p>
        </p:txBody>
      </p:sp>
      <p:sp>
        <p:nvSpPr>
          <p:cNvPr id="3" name="Content Placeholder 2"/>
          <p:cNvSpPr>
            <a:spLocks noGrp="1"/>
          </p:cNvSpPr>
          <p:nvPr>
            <p:ph idx="1"/>
          </p:nvPr>
        </p:nvSpPr>
        <p:spPr/>
        <p:txBody>
          <a:bodyPr>
            <a:normAutofit/>
          </a:bodyPr>
          <a:lstStyle/>
          <a:p>
            <a:r>
              <a:rPr lang="en-US" sz="2400" dirty="0"/>
              <a:t>An </a:t>
            </a:r>
            <a:r>
              <a:rPr lang="en-US" sz="2400" b="1" dirty="0"/>
              <a:t>LED </a:t>
            </a:r>
            <a:r>
              <a:rPr lang="en-US" sz="2400" b="1" dirty="0" smtClean="0"/>
              <a:t>Monitors</a:t>
            </a:r>
            <a:r>
              <a:rPr lang="en-US" sz="2400" dirty="0"/>
              <a:t> is a </a:t>
            </a:r>
            <a:r>
              <a:rPr lang="en-US" sz="2400" dirty="0" smtClean="0"/>
              <a:t>flat panel display </a:t>
            </a:r>
            <a:r>
              <a:rPr lang="en-US" sz="2400" dirty="0"/>
              <a:t>which uses an array of light-emitting </a:t>
            </a:r>
            <a:r>
              <a:rPr lang="en-US" sz="2400" dirty="0" smtClean="0"/>
              <a:t>diode</a:t>
            </a:r>
            <a:r>
              <a:rPr lang="en-US" sz="2400" dirty="0"/>
              <a:t> as </a:t>
            </a:r>
            <a:r>
              <a:rPr lang="en-US" sz="2400" dirty="0" smtClean="0"/>
              <a:t>pixels</a:t>
            </a:r>
            <a:r>
              <a:rPr lang="en-US" sz="2400" dirty="0"/>
              <a:t> for a video </a:t>
            </a:r>
            <a:r>
              <a:rPr lang="en-US" sz="2400" dirty="0" smtClean="0"/>
              <a:t>display.</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381" y="3282461"/>
            <a:ext cx="3316158" cy="314178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9602" y="3247289"/>
            <a:ext cx="4681905" cy="3055559"/>
          </a:xfrm>
          <a:prstGeom prst="rect">
            <a:avLst/>
          </a:prstGeom>
        </p:spPr>
      </p:pic>
    </p:spTree>
    <p:extLst>
      <p:ext uri="{BB962C8B-B14F-4D97-AF65-F5344CB8AC3E}">
        <p14:creationId xmlns:p14="http://schemas.microsoft.com/office/powerpoint/2010/main" val="23897782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07867"/>
          </a:xfrm>
        </p:spPr>
        <p:txBody>
          <a:bodyPr/>
          <a:lstStyle/>
          <a:p>
            <a:r>
              <a:rPr lang="en-US" b="1" dirty="0" smtClean="0"/>
              <a:t>CPU: </a:t>
            </a:r>
            <a:endParaRPr lang="en-US" b="1" dirty="0"/>
          </a:p>
        </p:txBody>
      </p:sp>
      <p:sp>
        <p:nvSpPr>
          <p:cNvPr id="3" name="Content Placeholder 2"/>
          <p:cNvSpPr>
            <a:spLocks noGrp="1"/>
          </p:cNvSpPr>
          <p:nvPr>
            <p:ph idx="1"/>
          </p:nvPr>
        </p:nvSpPr>
        <p:spPr>
          <a:xfrm>
            <a:off x="564050" y="1290919"/>
            <a:ext cx="9715067" cy="1499174"/>
          </a:xfrm>
        </p:spPr>
        <p:txBody>
          <a:bodyPr>
            <a:normAutofit fontScale="92500" lnSpcReduction="20000"/>
          </a:bodyPr>
          <a:lstStyle/>
          <a:p>
            <a:r>
              <a:rPr lang="en-IN" dirty="0"/>
              <a:t>The CPU is the brain of the computer where most calculations take place</a:t>
            </a:r>
            <a:r>
              <a:rPr lang="en-IN" dirty="0" smtClean="0"/>
              <a:t>.</a:t>
            </a:r>
            <a:endParaRPr lang="en-US" dirty="0" smtClean="0"/>
          </a:p>
          <a:p>
            <a:r>
              <a:rPr lang="en-US" dirty="0" smtClean="0"/>
              <a:t>A</a:t>
            </a:r>
            <a:r>
              <a:rPr lang="en-US" dirty="0"/>
              <a:t> </a:t>
            </a:r>
            <a:r>
              <a:rPr lang="en-US" b="1" dirty="0"/>
              <a:t>central processing unit</a:t>
            </a:r>
            <a:r>
              <a:rPr lang="en-US" dirty="0"/>
              <a:t> (</a:t>
            </a:r>
            <a:r>
              <a:rPr lang="en-US" b="1" dirty="0"/>
              <a:t>CPU</a:t>
            </a:r>
            <a:r>
              <a:rPr lang="en-US" dirty="0"/>
              <a:t>) is </a:t>
            </a:r>
            <a:r>
              <a:rPr lang="en-US" dirty="0" smtClean="0"/>
              <a:t>the electronic circuitry</a:t>
            </a:r>
            <a:r>
              <a:rPr lang="en-US" dirty="0"/>
              <a:t> within </a:t>
            </a:r>
            <a:r>
              <a:rPr lang="en-US" dirty="0" smtClean="0"/>
              <a:t>a computer</a:t>
            </a:r>
            <a:r>
              <a:rPr lang="en-US" dirty="0"/>
              <a:t> that carries out </a:t>
            </a:r>
            <a:r>
              <a:rPr lang="en-US" dirty="0" smtClean="0"/>
              <a:t>the instructions of a computer program by </a:t>
            </a:r>
            <a:r>
              <a:rPr lang="en-US" dirty="0"/>
              <a:t>performing the </a:t>
            </a:r>
            <a:r>
              <a:rPr lang="en-US" dirty="0" smtClean="0"/>
              <a:t>basic arithmetic, </a:t>
            </a:r>
            <a:r>
              <a:rPr lang="en-US" dirty="0"/>
              <a:t>logical, control </a:t>
            </a:r>
            <a:r>
              <a:rPr lang="en-US" dirty="0" smtClean="0"/>
              <a:t>and input/output (</a:t>
            </a:r>
            <a:r>
              <a:rPr lang="en-US" dirty="0"/>
              <a:t>I/O) operations specified by the instructions</a:t>
            </a:r>
            <a:r>
              <a:rPr lang="en-US" dirty="0" smtClean="0"/>
              <a:t>.</a:t>
            </a:r>
          </a:p>
          <a:p>
            <a:pPr marL="0" indent="0">
              <a:buNone/>
            </a:pPr>
            <a:endParaRPr lang="en-US" dirty="0"/>
          </a:p>
        </p:txBody>
      </p:sp>
      <p:sp>
        <p:nvSpPr>
          <p:cNvPr id="6" name="AutoShape 2" descr="http://www.it4nextgen.com/wp-content/uploads/2017/01/cpu-block-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www.it4nextgen.com/wp-content/uploads/2017/01/cpu-block-diagram.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112" y="3029810"/>
            <a:ext cx="6210300" cy="3118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55402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9906" y="2380593"/>
            <a:ext cx="8825658" cy="1245905"/>
          </a:xfrm>
        </p:spPr>
        <p:txBody>
          <a:bodyPr/>
          <a:lstStyle/>
          <a:p>
            <a:pPr algn="just"/>
            <a:r>
              <a:rPr lang="en-US" dirty="0" smtClean="0"/>
              <a:t>Microprocessors</a:t>
            </a:r>
            <a:endParaRPr lang="en-US" dirty="0"/>
          </a:p>
        </p:txBody>
      </p:sp>
    </p:spTree>
    <p:extLst>
      <p:ext uri="{BB962C8B-B14F-4D97-AF65-F5344CB8AC3E}">
        <p14:creationId xmlns:p14="http://schemas.microsoft.com/office/powerpoint/2010/main" val="2663930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it is</a:t>
            </a:r>
            <a:r>
              <a:rPr lang="en-US" dirty="0"/>
              <a:t> </a:t>
            </a:r>
            <a:r>
              <a:rPr lang="en-US" dirty="0" smtClean="0"/>
              <a:t>Microprocessor?</a:t>
            </a:r>
            <a:endParaRPr lang="en-US" dirty="0"/>
          </a:p>
        </p:txBody>
      </p:sp>
      <p:sp>
        <p:nvSpPr>
          <p:cNvPr id="3" name="Content Placeholder 2"/>
          <p:cNvSpPr>
            <a:spLocks noGrp="1"/>
          </p:cNvSpPr>
          <p:nvPr>
            <p:ph idx="1"/>
          </p:nvPr>
        </p:nvSpPr>
        <p:spPr/>
        <p:txBody>
          <a:bodyPr>
            <a:normAutofit lnSpcReduction="10000"/>
          </a:bodyPr>
          <a:lstStyle/>
          <a:p>
            <a:r>
              <a:rPr lang="en-US" dirty="0" smtClean="0"/>
              <a:t>Micro processor is an </a:t>
            </a:r>
            <a:r>
              <a:rPr lang="en-US" dirty="0"/>
              <a:t>integrated circuit that contains all the functions of a central processing unit of a </a:t>
            </a:r>
            <a:r>
              <a:rPr lang="en-US" dirty="0" smtClean="0"/>
              <a:t>computer.</a:t>
            </a:r>
          </a:p>
          <a:p>
            <a:r>
              <a:rPr lang="en-US" dirty="0"/>
              <a:t> </a:t>
            </a:r>
            <a:r>
              <a:rPr lang="en-US" b="1" dirty="0"/>
              <a:t>microprocessor</a:t>
            </a:r>
            <a:r>
              <a:rPr lang="en-US" dirty="0"/>
              <a:t> </a:t>
            </a:r>
            <a:r>
              <a:rPr lang="en-US" dirty="0" smtClean="0"/>
              <a:t> </a:t>
            </a:r>
            <a:r>
              <a:rPr lang="en-US" dirty="0"/>
              <a:t>incorporates the functions of a </a:t>
            </a:r>
            <a:r>
              <a:rPr lang="en-US" dirty="0">
                <a:hlinkClick r:id="rId2" tooltip="Computer"/>
              </a:rPr>
              <a:t>computer</a:t>
            </a:r>
            <a:r>
              <a:rPr lang="en-US" dirty="0"/>
              <a:t>'s </a:t>
            </a:r>
            <a:r>
              <a:rPr lang="en-US" dirty="0">
                <a:hlinkClick r:id="rId3" tooltip="Central processing unit"/>
              </a:rPr>
              <a:t>central processing unit</a:t>
            </a:r>
            <a:r>
              <a:rPr lang="en-US" dirty="0"/>
              <a:t> (CPU) on a single </a:t>
            </a:r>
            <a:r>
              <a:rPr lang="en-US" dirty="0">
                <a:hlinkClick r:id="rId4" tooltip="Integrated circuit"/>
              </a:rPr>
              <a:t>integrated circuit</a:t>
            </a:r>
            <a:r>
              <a:rPr lang="en-US" dirty="0"/>
              <a:t> (IC</a:t>
            </a:r>
            <a:r>
              <a:rPr lang="en-US" dirty="0" smtClean="0"/>
              <a:t>)</a:t>
            </a:r>
            <a:r>
              <a:rPr lang="en-US" dirty="0"/>
              <a:t> or at most a few integrated circuits</a:t>
            </a:r>
            <a:r>
              <a:rPr lang="en-US" dirty="0" smtClean="0"/>
              <a:t>.</a:t>
            </a:r>
          </a:p>
          <a:p>
            <a:r>
              <a:rPr lang="en-US" dirty="0" smtClean="0"/>
              <a:t>It is engine that goes into motion when your computer on.</a:t>
            </a:r>
          </a:p>
          <a:p>
            <a:r>
              <a:rPr lang="en-US" dirty="0" smtClean="0"/>
              <a:t>It is multipurpose, clock driven, register based integrated circuit which accept binary data as input and process it and provides appropriate output.</a:t>
            </a:r>
          </a:p>
          <a:p>
            <a:r>
              <a:rPr lang="en-US" dirty="0" smtClean="0"/>
              <a:t>Microprocessor  has both combinational and sequential digital data.</a:t>
            </a:r>
          </a:p>
          <a:p>
            <a:r>
              <a:rPr lang="en-US" dirty="0" smtClean="0"/>
              <a:t>Made up of silicon(semi conductor)</a:t>
            </a:r>
            <a:endParaRPr lang="en-US" dirty="0"/>
          </a:p>
        </p:txBody>
      </p:sp>
    </p:spTree>
    <p:extLst>
      <p:ext uri="{BB962C8B-B14F-4D97-AF65-F5344CB8AC3E}">
        <p14:creationId xmlns:p14="http://schemas.microsoft.com/office/powerpoint/2010/main" val="2020993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Manufactures of Microprocessor</a:t>
            </a:r>
            <a:endParaRPr lang="en-US" dirty="0"/>
          </a:p>
        </p:txBody>
      </p:sp>
      <p:sp>
        <p:nvSpPr>
          <p:cNvPr id="3" name="Content Placeholder 2"/>
          <p:cNvSpPr>
            <a:spLocks noGrp="1"/>
          </p:cNvSpPr>
          <p:nvPr>
            <p:ph idx="1"/>
          </p:nvPr>
        </p:nvSpPr>
        <p:spPr/>
        <p:txBody>
          <a:bodyPr/>
          <a:lstStyle/>
          <a:p>
            <a:r>
              <a:rPr lang="en-US" dirty="0" smtClean="0"/>
              <a:t>Intel</a:t>
            </a:r>
          </a:p>
          <a:p>
            <a:r>
              <a:rPr lang="en-US" dirty="0" smtClean="0"/>
              <a:t>AMD(Advanced Micro Devices)</a:t>
            </a:r>
          </a:p>
          <a:p>
            <a:r>
              <a:rPr lang="en-US" dirty="0" smtClean="0"/>
              <a:t>Qualcomm</a:t>
            </a:r>
            <a:endParaRPr lang="en-US" dirty="0"/>
          </a:p>
          <a:p>
            <a:r>
              <a:rPr lang="en-US" dirty="0" smtClean="0"/>
              <a:t>NVIDIA</a:t>
            </a:r>
            <a:endParaRPr lang="en-US" dirty="0"/>
          </a:p>
          <a:p>
            <a:r>
              <a:rPr lang="en-US" dirty="0" smtClean="0"/>
              <a:t>IBM</a:t>
            </a:r>
            <a:endParaRPr lang="en-US" dirty="0"/>
          </a:p>
          <a:p>
            <a:r>
              <a:rPr lang="en-US" dirty="0" smtClean="0"/>
              <a:t>Samsung</a:t>
            </a:r>
            <a:endParaRPr lang="en-US" dirty="0"/>
          </a:p>
          <a:p>
            <a:r>
              <a:rPr lang="en-US" dirty="0" smtClean="0"/>
              <a:t>Motorola</a:t>
            </a:r>
            <a:endParaRPr lang="en-US" dirty="0"/>
          </a:p>
          <a:p>
            <a:r>
              <a:rPr lang="en-US" dirty="0"/>
              <a:t>Hewlett-Packard </a:t>
            </a:r>
            <a:r>
              <a:rPr lang="en-US" dirty="0" smtClean="0"/>
              <a:t>(HP)</a:t>
            </a:r>
            <a:endParaRPr lang="en-US" dirty="0"/>
          </a:p>
          <a:p>
            <a:endParaRPr lang="en-US" dirty="0"/>
          </a:p>
        </p:txBody>
      </p:sp>
    </p:spTree>
    <p:extLst>
      <p:ext uri="{BB962C8B-B14F-4D97-AF65-F5344CB8AC3E}">
        <p14:creationId xmlns:p14="http://schemas.microsoft.com/office/powerpoint/2010/main" val="590005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Indian Microprocessor</a:t>
            </a:r>
            <a:endParaRPr lang="en-US" dirty="0"/>
          </a:p>
        </p:txBody>
      </p:sp>
      <p:sp>
        <p:nvSpPr>
          <p:cNvPr id="3" name="Content Placeholder 2"/>
          <p:cNvSpPr>
            <a:spLocks noGrp="1"/>
          </p:cNvSpPr>
          <p:nvPr>
            <p:ph idx="1"/>
          </p:nvPr>
        </p:nvSpPr>
        <p:spPr/>
        <p:txBody>
          <a:bodyPr/>
          <a:lstStyle/>
          <a:p>
            <a:r>
              <a:rPr lang="en-US" dirty="0" smtClean="0"/>
              <a:t>First Microprocessor intel 4004 was released in the year 1971. </a:t>
            </a:r>
          </a:p>
          <a:p>
            <a:r>
              <a:rPr lang="en-US" dirty="0" smtClean="0"/>
              <a:t>Invented by </a:t>
            </a:r>
            <a:r>
              <a:rPr lang="en-US" dirty="0" err="1" smtClean="0"/>
              <a:t>Tedd</a:t>
            </a:r>
            <a:r>
              <a:rPr lang="en-US" dirty="0" smtClean="0"/>
              <a:t> Hoff.</a:t>
            </a:r>
          </a:p>
          <a:p>
            <a:r>
              <a:rPr lang="en-US" dirty="0" smtClean="0"/>
              <a:t>It was used in Calculators.</a:t>
            </a:r>
          </a:p>
          <a:p>
            <a:r>
              <a:rPr lang="en-US" dirty="0"/>
              <a:t>First Indian Microprocessor was released on Sep 17, 2008.</a:t>
            </a:r>
          </a:p>
          <a:p>
            <a:r>
              <a:rPr lang="en-US" dirty="0" smtClean="0"/>
              <a:t>The latest Microprocessor – intel i9 of (2.6 GHz speed).</a:t>
            </a:r>
            <a:endParaRPr lang="en-US" dirty="0"/>
          </a:p>
        </p:txBody>
      </p:sp>
    </p:spTree>
    <p:extLst>
      <p:ext uri="{BB962C8B-B14F-4D97-AF65-F5344CB8AC3E}">
        <p14:creationId xmlns:p14="http://schemas.microsoft.com/office/powerpoint/2010/main" val="4088289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COMPUTER</a:t>
            </a:r>
            <a:endParaRPr lang="en-US" b="1" dirty="0"/>
          </a:p>
        </p:txBody>
      </p:sp>
      <p:sp>
        <p:nvSpPr>
          <p:cNvPr id="3" name="Content Placeholder 2"/>
          <p:cNvSpPr>
            <a:spLocks noGrp="1"/>
          </p:cNvSpPr>
          <p:nvPr>
            <p:ph idx="1"/>
          </p:nvPr>
        </p:nvSpPr>
        <p:spPr/>
        <p:txBody>
          <a:bodyPr>
            <a:normAutofit/>
          </a:bodyPr>
          <a:lstStyle/>
          <a:p>
            <a:pPr marL="0" indent="0">
              <a:buNone/>
            </a:pPr>
            <a:r>
              <a:rPr lang="en-US" sz="3200" b="1" dirty="0" smtClean="0"/>
              <a:t>Block Diagram </a:t>
            </a:r>
            <a:endParaRPr lang="en-US" sz="3200" b="1" dirty="0"/>
          </a:p>
        </p:txBody>
      </p:sp>
      <p:sp>
        <p:nvSpPr>
          <p:cNvPr id="6" name="Text Placeholder 5"/>
          <p:cNvSpPr>
            <a:spLocks noGrp="1"/>
          </p:cNvSpPr>
          <p:nvPr>
            <p:ph type="body" sz="quarter" idx="11"/>
          </p:nvPr>
        </p:nvSpPr>
        <p:spPr>
          <a:xfrm>
            <a:off x="398143" y="1495447"/>
            <a:ext cx="11813715" cy="643612"/>
          </a:xfrm>
        </p:spPr>
        <p:txBody>
          <a:bodyPr/>
          <a:lstStyle/>
          <a:p>
            <a:r>
              <a:rPr lang="en-US" dirty="0" smtClean="0"/>
              <a:t>A computer is an electronic machine that manipulates data according to a set of instructions.</a:t>
            </a:r>
            <a:endParaRPr lang="en-US" dirty="0"/>
          </a:p>
        </p:txBody>
      </p:sp>
      <p:pic>
        <p:nvPicPr>
          <p:cNvPr id="2050" name="Picture 2" descr="Image result for block diagram of comp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651" y="2900855"/>
            <a:ext cx="6151263" cy="358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97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17454"/>
          </a:xfrm>
        </p:spPr>
        <p:txBody>
          <a:bodyPr>
            <a:normAutofit fontScale="90000"/>
          </a:bodyPr>
          <a:lstStyle/>
          <a:p>
            <a:r>
              <a:rPr lang="en-US" dirty="0" smtClean="0"/>
              <a:t>Version of Microprocessors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94494512"/>
              </p:ext>
            </p:extLst>
          </p:nvPr>
        </p:nvGraphicFramePr>
        <p:xfrm>
          <a:off x="838200" y="864173"/>
          <a:ext cx="8872474" cy="5852160"/>
        </p:xfrm>
        <a:graphic>
          <a:graphicData uri="http://schemas.openxmlformats.org/drawingml/2006/table">
            <a:tbl>
              <a:tblPr firstRow="1" bandRow="1">
                <a:tableStyleId>{5C22544A-7EE6-4342-B048-85BDC9FD1C3A}</a:tableStyleId>
              </a:tblPr>
              <a:tblGrid>
                <a:gridCol w="4436237"/>
                <a:gridCol w="4436237"/>
              </a:tblGrid>
              <a:tr h="159697">
                <a:tc>
                  <a:txBody>
                    <a:bodyPr/>
                    <a:lstStyle/>
                    <a:p>
                      <a:r>
                        <a:rPr lang="en-US" dirty="0" smtClean="0"/>
                        <a:t>MICROPROCESSOR</a:t>
                      </a:r>
                      <a:r>
                        <a:rPr lang="en-US" baseline="0" dirty="0" smtClean="0"/>
                        <a:t> </a:t>
                      </a:r>
                      <a:endParaRPr lang="en-US" dirty="0"/>
                    </a:p>
                  </a:txBody>
                  <a:tcPr/>
                </a:tc>
                <a:tc>
                  <a:txBody>
                    <a:bodyPr/>
                    <a:lstStyle/>
                    <a:p>
                      <a:r>
                        <a:rPr lang="en-US" dirty="0" smtClean="0"/>
                        <a:t>PRODUCTION</a:t>
                      </a:r>
                      <a:r>
                        <a:rPr lang="en-US" baseline="0" dirty="0" smtClean="0"/>
                        <a:t> </a:t>
                      </a:r>
                      <a:r>
                        <a:rPr lang="en-US" dirty="0" smtClean="0"/>
                        <a:t>YEAR</a:t>
                      </a:r>
                      <a:endParaRPr lang="en-US" dirty="0"/>
                    </a:p>
                  </a:txBody>
                  <a:tcPr/>
                </a:tc>
              </a:tr>
              <a:tr h="0">
                <a:tc>
                  <a:txBody>
                    <a:bodyPr/>
                    <a:lstStyle/>
                    <a:p>
                      <a:r>
                        <a:rPr lang="en-US" dirty="0" smtClean="0"/>
                        <a:t>INTEL 4004</a:t>
                      </a:r>
                      <a:endParaRPr lang="en-US" dirty="0"/>
                    </a:p>
                  </a:txBody>
                  <a:tcPr/>
                </a:tc>
                <a:tc>
                  <a:txBody>
                    <a:bodyPr/>
                    <a:lstStyle/>
                    <a:p>
                      <a:r>
                        <a:rPr lang="en-US" dirty="0" smtClean="0"/>
                        <a:t>1971</a:t>
                      </a:r>
                      <a:endParaRPr lang="en-US" dirty="0"/>
                    </a:p>
                  </a:txBody>
                  <a:tcPr/>
                </a:tc>
              </a:tr>
              <a:tr h="303780">
                <a:tc>
                  <a:txBody>
                    <a:bodyPr/>
                    <a:lstStyle/>
                    <a:p>
                      <a:r>
                        <a:rPr lang="en-US" dirty="0" smtClean="0"/>
                        <a:t>INTEL 8008</a:t>
                      </a:r>
                      <a:endParaRPr lang="en-US" dirty="0"/>
                    </a:p>
                  </a:txBody>
                  <a:tcPr/>
                </a:tc>
                <a:tc>
                  <a:txBody>
                    <a:bodyPr/>
                    <a:lstStyle/>
                    <a:p>
                      <a:r>
                        <a:rPr lang="en-US" dirty="0" smtClean="0"/>
                        <a:t>1972</a:t>
                      </a:r>
                      <a:endParaRPr lang="en-US" dirty="0"/>
                    </a:p>
                  </a:txBody>
                  <a:tcPr/>
                </a:tc>
              </a:tr>
              <a:tr h="303780">
                <a:tc>
                  <a:txBody>
                    <a:bodyPr/>
                    <a:lstStyle/>
                    <a:p>
                      <a:r>
                        <a:rPr lang="en-US" dirty="0" smtClean="0"/>
                        <a:t>INTEL 8080</a:t>
                      </a:r>
                      <a:endParaRPr lang="en-US" dirty="0"/>
                    </a:p>
                  </a:txBody>
                  <a:tcPr/>
                </a:tc>
                <a:tc>
                  <a:txBody>
                    <a:bodyPr/>
                    <a:lstStyle/>
                    <a:p>
                      <a:r>
                        <a:rPr lang="en-US" dirty="0" smtClean="0"/>
                        <a:t>1973</a:t>
                      </a:r>
                      <a:endParaRPr lang="en-US" dirty="0"/>
                    </a:p>
                  </a:txBody>
                  <a:tcPr/>
                </a:tc>
              </a:tr>
              <a:tr h="303780">
                <a:tc>
                  <a:txBody>
                    <a:bodyPr/>
                    <a:lstStyle/>
                    <a:p>
                      <a:r>
                        <a:rPr lang="en-US" dirty="0" smtClean="0"/>
                        <a:t>INTEL 8085</a:t>
                      </a:r>
                      <a:endParaRPr lang="en-US" dirty="0"/>
                    </a:p>
                  </a:txBody>
                  <a:tcPr/>
                </a:tc>
                <a:tc>
                  <a:txBody>
                    <a:bodyPr/>
                    <a:lstStyle/>
                    <a:p>
                      <a:r>
                        <a:rPr lang="en-US" dirty="0" smtClean="0"/>
                        <a:t>1975</a:t>
                      </a:r>
                      <a:endParaRPr lang="en-US" dirty="0"/>
                    </a:p>
                  </a:txBody>
                  <a:tcPr/>
                </a:tc>
              </a:tr>
              <a:tr h="303780">
                <a:tc>
                  <a:txBody>
                    <a:bodyPr/>
                    <a:lstStyle/>
                    <a:p>
                      <a:r>
                        <a:rPr lang="en-US" dirty="0" smtClean="0"/>
                        <a:t>INTEL 8088</a:t>
                      </a:r>
                      <a:endParaRPr lang="en-US" dirty="0"/>
                    </a:p>
                  </a:txBody>
                  <a:tcPr/>
                </a:tc>
                <a:tc>
                  <a:txBody>
                    <a:bodyPr/>
                    <a:lstStyle/>
                    <a:p>
                      <a:r>
                        <a:rPr lang="en-US" dirty="0" smtClean="0"/>
                        <a:t>1979</a:t>
                      </a:r>
                      <a:endParaRPr lang="en-US" dirty="0"/>
                    </a:p>
                  </a:txBody>
                  <a:tcPr/>
                </a:tc>
              </a:tr>
              <a:tr h="303780">
                <a:tc>
                  <a:txBody>
                    <a:bodyPr/>
                    <a:lstStyle/>
                    <a:p>
                      <a:r>
                        <a:rPr lang="en-US" dirty="0" smtClean="0"/>
                        <a:t>INTEL 80186</a:t>
                      </a:r>
                      <a:endParaRPr lang="en-US" dirty="0"/>
                    </a:p>
                  </a:txBody>
                  <a:tcPr/>
                </a:tc>
                <a:tc>
                  <a:txBody>
                    <a:bodyPr/>
                    <a:lstStyle/>
                    <a:p>
                      <a:r>
                        <a:rPr lang="en-US" dirty="0" smtClean="0"/>
                        <a:t>1982</a:t>
                      </a:r>
                      <a:endParaRPr lang="en-US" dirty="0"/>
                    </a:p>
                  </a:txBody>
                  <a:tcPr/>
                </a:tc>
              </a:tr>
              <a:tr h="303780">
                <a:tc>
                  <a:txBody>
                    <a:bodyPr/>
                    <a:lstStyle/>
                    <a:p>
                      <a:r>
                        <a:rPr lang="en-US" dirty="0" smtClean="0"/>
                        <a:t>INTEL 80286</a:t>
                      </a:r>
                      <a:endParaRPr lang="en-US" dirty="0"/>
                    </a:p>
                  </a:txBody>
                  <a:tcPr/>
                </a:tc>
                <a:tc>
                  <a:txBody>
                    <a:bodyPr/>
                    <a:lstStyle/>
                    <a:p>
                      <a:r>
                        <a:rPr lang="en-US" dirty="0" smtClean="0"/>
                        <a:t>1983</a:t>
                      </a:r>
                      <a:endParaRPr lang="en-US" dirty="0"/>
                    </a:p>
                  </a:txBody>
                  <a:tcPr/>
                </a:tc>
              </a:tr>
              <a:tr h="303780">
                <a:tc>
                  <a:txBody>
                    <a:bodyPr/>
                    <a:lstStyle/>
                    <a:p>
                      <a:r>
                        <a:rPr lang="en-US" dirty="0" smtClean="0"/>
                        <a:t>INTEL 80386</a:t>
                      </a:r>
                      <a:endParaRPr lang="en-US" dirty="0"/>
                    </a:p>
                  </a:txBody>
                  <a:tcPr/>
                </a:tc>
                <a:tc>
                  <a:txBody>
                    <a:bodyPr/>
                    <a:lstStyle/>
                    <a:p>
                      <a:r>
                        <a:rPr lang="en-US" dirty="0" smtClean="0"/>
                        <a:t>1986</a:t>
                      </a:r>
                      <a:endParaRPr lang="en-US" dirty="0"/>
                    </a:p>
                  </a:txBody>
                  <a:tcPr/>
                </a:tc>
              </a:tr>
              <a:tr h="303780">
                <a:tc>
                  <a:txBody>
                    <a:bodyPr/>
                    <a:lstStyle/>
                    <a:p>
                      <a:r>
                        <a:rPr lang="en-US" dirty="0" smtClean="0"/>
                        <a:t>INTEL 80486</a:t>
                      </a:r>
                      <a:endParaRPr lang="en-US" dirty="0"/>
                    </a:p>
                  </a:txBody>
                  <a:tcPr/>
                </a:tc>
                <a:tc>
                  <a:txBody>
                    <a:bodyPr/>
                    <a:lstStyle/>
                    <a:p>
                      <a:r>
                        <a:rPr lang="en-US" dirty="0" smtClean="0"/>
                        <a:t>1989</a:t>
                      </a:r>
                      <a:endParaRPr lang="en-US" dirty="0"/>
                    </a:p>
                  </a:txBody>
                  <a:tcPr/>
                </a:tc>
              </a:tr>
              <a:tr h="303780">
                <a:tc>
                  <a:txBody>
                    <a:bodyPr/>
                    <a:lstStyle/>
                    <a:p>
                      <a:r>
                        <a:rPr lang="en-US" dirty="0" smtClean="0"/>
                        <a:t>PENTIUM</a:t>
                      </a:r>
                      <a:endParaRPr lang="en-US" dirty="0"/>
                    </a:p>
                  </a:txBody>
                  <a:tcPr/>
                </a:tc>
                <a:tc>
                  <a:txBody>
                    <a:bodyPr/>
                    <a:lstStyle/>
                    <a:p>
                      <a:r>
                        <a:rPr lang="en-US" dirty="0" smtClean="0"/>
                        <a:t>1993</a:t>
                      </a:r>
                      <a:endParaRPr lang="en-US" dirty="0"/>
                    </a:p>
                  </a:txBody>
                  <a:tcPr/>
                </a:tc>
              </a:tr>
              <a:tr h="303780">
                <a:tc>
                  <a:txBody>
                    <a:bodyPr/>
                    <a:lstStyle/>
                    <a:p>
                      <a:r>
                        <a:rPr lang="en-US" dirty="0" smtClean="0"/>
                        <a:t>PENTIUM PRO</a:t>
                      </a:r>
                      <a:endParaRPr lang="en-US" dirty="0"/>
                    </a:p>
                  </a:txBody>
                  <a:tcPr/>
                </a:tc>
                <a:tc>
                  <a:txBody>
                    <a:bodyPr/>
                    <a:lstStyle/>
                    <a:p>
                      <a:r>
                        <a:rPr lang="en-US" dirty="0" smtClean="0"/>
                        <a:t>1995</a:t>
                      </a:r>
                      <a:endParaRPr lang="en-US" dirty="0"/>
                    </a:p>
                  </a:txBody>
                  <a:tcPr/>
                </a:tc>
              </a:tr>
              <a:tr h="303780">
                <a:tc>
                  <a:txBody>
                    <a:bodyPr/>
                    <a:lstStyle/>
                    <a:p>
                      <a:r>
                        <a:rPr lang="en-US" dirty="0" smtClean="0"/>
                        <a:t>PENTIUM II</a:t>
                      </a:r>
                      <a:endParaRPr lang="en-US" dirty="0"/>
                    </a:p>
                  </a:txBody>
                  <a:tcPr/>
                </a:tc>
                <a:tc>
                  <a:txBody>
                    <a:bodyPr/>
                    <a:lstStyle/>
                    <a:p>
                      <a:r>
                        <a:rPr lang="en-US" dirty="0" smtClean="0"/>
                        <a:t>1997</a:t>
                      </a:r>
                      <a:endParaRPr lang="en-US" dirty="0"/>
                    </a:p>
                  </a:txBody>
                  <a:tcPr/>
                </a:tc>
              </a:tr>
              <a:tr h="303780">
                <a:tc>
                  <a:txBody>
                    <a:bodyPr/>
                    <a:lstStyle/>
                    <a:p>
                      <a:r>
                        <a:rPr lang="en-US" dirty="0" smtClean="0"/>
                        <a:t>PENTIUM III</a:t>
                      </a:r>
                      <a:endParaRPr lang="en-US" dirty="0"/>
                    </a:p>
                  </a:txBody>
                  <a:tcPr/>
                </a:tc>
                <a:tc>
                  <a:txBody>
                    <a:bodyPr/>
                    <a:lstStyle/>
                    <a:p>
                      <a:r>
                        <a:rPr lang="en-US" dirty="0" smtClean="0"/>
                        <a:t>1999</a:t>
                      </a:r>
                      <a:endParaRPr lang="en-US" dirty="0"/>
                    </a:p>
                  </a:txBody>
                  <a:tcPr/>
                </a:tc>
              </a:tr>
              <a:tr h="303780">
                <a:tc>
                  <a:txBody>
                    <a:bodyPr/>
                    <a:lstStyle/>
                    <a:p>
                      <a:r>
                        <a:rPr lang="en-US" dirty="0" smtClean="0"/>
                        <a:t>PENTIUM IV</a:t>
                      </a:r>
                      <a:endParaRPr lang="en-US" dirty="0"/>
                    </a:p>
                  </a:txBody>
                  <a:tcPr/>
                </a:tc>
                <a:tc>
                  <a:txBody>
                    <a:bodyPr/>
                    <a:lstStyle/>
                    <a:p>
                      <a:r>
                        <a:rPr lang="en-US" dirty="0" smtClean="0"/>
                        <a:t>2000</a:t>
                      </a:r>
                      <a:endParaRPr lang="en-US" dirty="0"/>
                    </a:p>
                  </a:txBody>
                  <a:tcPr/>
                </a:tc>
              </a:tr>
              <a:tr h="303780">
                <a:tc>
                  <a:txBody>
                    <a:bodyPr/>
                    <a:lstStyle/>
                    <a:p>
                      <a:r>
                        <a:rPr lang="en-US" dirty="0" smtClean="0"/>
                        <a:t>...</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4070310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646111" y="452718"/>
            <a:ext cx="9404723" cy="707867"/>
          </a:xfrm>
        </p:spPr>
        <p:txBody>
          <a:bodyPr/>
          <a:lstStyle/>
          <a:p>
            <a:r>
              <a:rPr lang="en-US" b="1" dirty="0" smtClean="0"/>
              <a:t>CPU Architecture</a:t>
            </a:r>
            <a:endParaRPr lang="en-US" b="1" dirty="0"/>
          </a:p>
        </p:txBody>
      </p:sp>
      <p:sp>
        <p:nvSpPr>
          <p:cNvPr id="13" name="Content Placeholder 2"/>
          <p:cNvSpPr txBox="1">
            <a:spLocks/>
          </p:cNvSpPr>
          <p:nvPr/>
        </p:nvSpPr>
        <p:spPr>
          <a:xfrm>
            <a:off x="564049" y="1297673"/>
            <a:ext cx="9715067" cy="149917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b="1" dirty="0" smtClean="0"/>
              <a:t>CISC Architecture:</a:t>
            </a:r>
          </a:p>
          <a:p>
            <a:pPr marL="0" indent="0">
              <a:buNone/>
            </a:pPr>
            <a:r>
              <a:rPr lang="en-US" b="1" dirty="0"/>
              <a:t> </a:t>
            </a:r>
            <a:r>
              <a:rPr lang="en-US" b="1" dirty="0" smtClean="0"/>
              <a:t>                   </a:t>
            </a:r>
          </a:p>
          <a:p>
            <a:pPr marL="0" indent="0">
              <a:buNone/>
            </a:pPr>
            <a:r>
              <a:rPr lang="en-US" b="1" dirty="0" smtClean="0"/>
              <a:t>        </a:t>
            </a:r>
            <a:endParaRPr lang="en-US" b="1" dirty="0"/>
          </a:p>
        </p:txBody>
      </p:sp>
      <p:sp>
        <p:nvSpPr>
          <p:cNvPr id="14" name="Content Placeholder 2"/>
          <p:cNvSpPr txBox="1">
            <a:spLocks/>
          </p:cNvSpPr>
          <p:nvPr/>
        </p:nvSpPr>
        <p:spPr>
          <a:xfrm>
            <a:off x="1268243" y="1742068"/>
            <a:ext cx="6125785" cy="40123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buFont typeface="Wingdings" panose="05000000000000000000" pitchFamily="2" charset="2"/>
              <a:buChar char="q"/>
            </a:pPr>
            <a:r>
              <a:rPr lang="en-US" dirty="0" smtClean="0"/>
              <a:t>CISC </a:t>
            </a:r>
            <a:r>
              <a:rPr lang="en-US" dirty="0"/>
              <a:t>architectures directly use the memory, instead of a register file</a:t>
            </a:r>
            <a:r>
              <a:rPr lang="en-US" dirty="0" smtClean="0"/>
              <a:t>.</a:t>
            </a:r>
          </a:p>
          <a:p>
            <a:pPr>
              <a:buFont typeface="Wingdings" panose="05000000000000000000" pitchFamily="2" charset="2"/>
              <a:buChar char="q"/>
            </a:pPr>
            <a:r>
              <a:rPr lang="en-US" dirty="0" smtClean="0"/>
              <a:t>This architecture uses cache memory for holding both data and instructions. Thus</a:t>
            </a:r>
            <a:r>
              <a:rPr lang="en-US" dirty="0"/>
              <a:t>,</a:t>
            </a:r>
            <a:r>
              <a:rPr lang="en-US" dirty="0" smtClean="0"/>
              <a:t> they share the same path for both instructions and data.</a:t>
            </a:r>
          </a:p>
          <a:p>
            <a:pPr>
              <a:buFont typeface="Wingdings" panose="05000000000000000000" pitchFamily="2" charset="2"/>
              <a:buChar char="q"/>
            </a:pPr>
            <a:r>
              <a:rPr lang="en-US" dirty="0" smtClean="0"/>
              <a:t>CISC has instructions with variable length format. Thus, the number of clock cycles required to execute the instructions may be varied.</a:t>
            </a:r>
          </a:p>
          <a:p>
            <a:pPr>
              <a:buFont typeface="Wingdings" panose="05000000000000000000" pitchFamily="2" charset="2"/>
              <a:buChar char="q"/>
            </a:pPr>
            <a:r>
              <a:rPr lang="en-US" dirty="0" smtClean="0"/>
              <a:t>Instructions in CISC are executed by micro program which has sequence of microinstructions.                             </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2040" y="1516775"/>
            <a:ext cx="4219247" cy="3922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6307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64049" y="479377"/>
            <a:ext cx="9715067" cy="149917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b="1" dirty="0"/>
              <a:t>R</a:t>
            </a:r>
            <a:r>
              <a:rPr lang="en-US" b="1" dirty="0" smtClean="0"/>
              <a:t>ISC Architecture:</a:t>
            </a:r>
          </a:p>
          <a:p>
            <a:pPr marL="0" indent="0">
              <a:buNone/>
            </a:pPr>
            <a:r>
              <a:rPr lang="en-US" b="1" dirty="0"/>
              <a:t> </a:t>
            </a:r>
            <a:r>
              <a:rPr lang="en-US" b="1" dirty="0" smtClean="0"/>
              <a:t>                   </a:t>
            </a:r>
          </a:p>
          <a:p>
            <a:pPr marL="0" indent="0">
              <a:buNone/>
            </a:pPr>
            <a:r>
              <a:rPr lang="en-US" b="1" dirty="0" smtClean="0"/>
              <a:t>        </a:t>
            </a:r>
            <a:endParaRPr lang="en-US" b="1"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9683" y="1417089"/>
            <a:ext cx="5770179" cy="4100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9037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52932" y="1119306"/>
            <a:ext cx="9562667" cy="545491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buFont typeface="Wingdings" panose="05000000000000000000" pitchFamily="2" charset="2"/>
              <a:buChar char="q"/>
            </a:pPr>
            <a:r>
              <a:rPr lang="en-US" dirty="0" smtClean="0"/>
              <a:t>In RISC architecture, the instruction set of processor is simplified to reduce the execution time. It uses small and highly optimized set of instructions which are generally register to register operations.</a:t>
            </a:r>
          </a:p>
          <a:p>
            <a:pPr>
              <a:buFont typeface="Wingdings" panose="05000000000000000000" pitchFamily="2" charset="2"/>
              <a:buChar char="q"/>
            </a:pPr>
            <a:r>
              <a:rPr lang="en-US" dirty="0" smtClean="0"/>
              <a:t>The speed of the execution is increased by using smaller number of instructions . This uses pipeline technique for execution of any instruction.</a:t>
            </a:r>
          </a:p>
          <a:p>
            <a:pPr>
              <a:buFont typeface="Wingdings" panose="05000000000000000000" pitchFamily="2" charset="2"/>
              <a:buChar char="q"/>
            </a:pPr>
            <a:r>
              <a:rPr lang="en-US" dirty="0" smtClean="0"/>
              <a:t>RISC uses separate instruction and data caches and their access paths also different. There is one instruction per machine cycle in RISC processor. </a:t>
            </a:r>
          </a:p>
          <a:p>
            <a:pPr>
              <a:buFont typeface="Wingdings" panose="05000000000000000000" pitchFamily="2" charset="2"/>
              <a:buChar char="q"/>
            </a:pPr>
            <a:r>
              <a:rPr lang="en-US" dirty="0" smtClean="0"/>
              <a:t>The pipelining technique allows the processor to work on different steps of instruction like fetch, decode and execute instructions at the same time.</a:t>
            </a:r>
          </a:p>
          <a:p>
            <a:pPr>
              <a:buFont typeface="Wingdings" panose="05000000000000000000" pitchFamily="2" charset="2"/>
              <a:buChar char="q"/>
            </a:pPr>
            <a:r>
              <a:rPr lang="en-US" dirty="0" smtClean="0"/>
              <a:t>When the first stage of first instruction is completed, next instruction is enters into first stage. This process continuous until all the instructions are executed.</a:t>
            </a:r>
            <a:endParaRPr lang="en-US" dirty="0"/>
          </a:p>
        </p:txBody>
      </p:sp>
    </p:spTree>
    <p:extLst>
      <p:ext uri="{BB962C8B-B14F-4D97-AF65-F5344CB8AC3E}">
        <p14:creationId xmlns:p14="http://schemas.microsoft.com/office/powerpoint/2010/main" val="3388622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62" y="349041"/>
            <a:ext cx="9404723" cy="731313"/>
          </a:xfrm>
        </p:spPr>
        <p:txBody>
          <a:bodyPr/>
          <a:lstStyle/>
          <a:p>
            <a:r>
              <a:rPr lang="en-US" sz="2800" b="1" dirty="0" smtClean="0"/>
              <a:t>Multiprogramming:</a:t>
            </a:r>
            <a:r>
              <a:rPr lang="en-US" sz="4400" dirty="0"/>
              <a:t/>
            </a:r>
            <a:br>
              <a:rPr lang="en-US" sz="4400" dirty="0"/>
            </a:br>
            <a:endParaRPr lang="en-US" dirty="0"/>
          </a:p>
        </p:txBody>
      </p:sp>
      <p:sp>
        <p:nvSpPr>
          <p:cNvPr id="3" name="Content Placeholder 2"/>
          <p:cNvSpPr>
            <a:spLocks noGrp="1"/>
          </p:cNvSpPr>
          <p:nvPr>
            <p:ph idx="1"/>
          </p:nvPr>
        </p:nvSpPr>
        <p:spPr>
          <a:xfrm>
            <a:off x="657836" y="1021289"/>
            <a:ext cx="7442810" cy="2167390"/>
          </a:xfrm>
        </p:spPr>
        <p:txBody>
          <a:bodyPr/>
          <a:lstStyle/>
          <a:p>
            <a:pPr marL="0" indent="0">
              <a:buNone/>
            </a:pPr>
            <a:r>
              <a:rPr lang="en-US" dirty="0" smtClean="0"/>
              <a:t>In a multiprogramming system there are one or more programs loaded in main memory which are ready to execute. Only one program at a time is able to get the CPU for executing its instructions while all the others are waiting their turn. </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2720" y="961293"/>
            <a:ext cx="3083170" cy="2157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a:xfrm>
            <a:off x="341310" y="3118339"/>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Multithreading:</a:t>
            </a:r>
            <a:r>
              <a:rPr lang="en-US" sz="4400" dirty="0" smtClean="0"/>
              <a:t/>
            </a:r>
            <a:br>
              <a:rPr lang="en-US" sz="4400" dirty="0" smtClean="0"/>
            </a:br>
            <a:endParaRPr lang="en-US" dirty="0"/>
          </a:p>
        </p:txBody>
      </p:sp>
      <p:sp>
        <p:nvSpPr>
          <p:cNvPr id="9" name="Content Placeholder 2"/>
          <p:cNvSpPr txBox="1">
            <a:spLocks/>
          </p:cNvSpPr>
          <p:nvPr/>
        </p:nvSpPr>
        <p:spPr>
          <a:xfrm>
            <a:off x="646111" y="3623813"/>
            <a:ext cx="7302135" cy="216739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b="1" dirty="0" smtClean="0"/>
              <a:t>Multithreading</a:t>
            </a:r>
            <a:r>
              <a:rPr lang="en-US" dirty="0" smtClean="0"/>
              <a:t> is the ability of a central processing unit (CPU) or a single core in a multi-core processor to execute multiple processes or threads concurrently, appropriately supported by the operating system.</a:t>
            </a:r>
            <a:endParaRPr lang="en-US" dirty="0"/>
          </a:p>
        </p:txBody>
      </p:sp>
      <p:pic>
        <p:nvPicPr>
          <p:cNvPr id="1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8246" y="3684713"/>
            <a:ext cx="3083170" cy="2106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44957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60375" y="445477"/>
            <a:ext cx="9404723" cy="731313"/>
          </a:xfrm>
        </p:spPr>
        <p:txBody>
          <a:bodyPr/>
          <a:lstStyle/>
          <a:p>
            <a:r>
              <a:rPr lang="en-US" sz="2800" b="1" dirty="0" smtClean="0"/>
              <a:t>Multitasking:</a:t>
            </a:r>
            <a:r>
              <a:rPr lang="en-US" sz="4400" dirty="0"/>
              <a:t/>
            </a:r>
            <a:br>
              <a:rPr lang="en-US" sz="4400" dirty="0"/>
            </a:br>
            <a:endParaRPr lang="en-US" dirty="0"/>
          </a:p>
        </p:txBody>
      </p:sp>
      <p:sp>
        <p:nvSpPr>
          <p:cNvPr id="5" name="Content Placeholder 2"/>
          <p:cNvSpPr>
            <a:spLocks noGrp="1"/>
          </p:cNvSpPr>
          <p:nvPr>
            <p:ph idx="1"/>
          </p:nvPr>
        </p:nvSpPr>
        <p:spPr>
          <a:xfrm>
            <a:off x="575775" y="1027151"/>
            <a:ext cx="6847131" cy="1036112"/>
          </a:xfrm>
        </p:spPr>
        <p:txBody>
          <a:bodyPr/>
          <a:lstStyle/>
          <a:p>
            <a:pPr marL="0" indent="0">
              <a:buNone/>
            </a:pPr>
            <a:r>
              <a:rPr lang="en-US" b="1" dirty="0" smtClean="0"/>
              <a:t>	Multitasking</a:t>
            </a:r>
            <a:r>
              <a:rPr lang="en-US" dirty="0"/>
              <a:t> is the </a:t>
            </a:r>
            <a:r>
              <a:rPr lang="en-US" dirty="0" smtClean="0"/>
              <a:t>concurrent</a:t>
            </a:r>
            <a:r>
              <a:rPr lang="en-US" dirty="0"/>
              <a:t> execution of multiple tasks </a:t>
            </a:r>
            <a:r>
              <a:rPr lang="en-US" dirty="0" smtClean="0"/>
              <a:t>over </a:t>
            </a:r>
            <a:r>
              <a:rPr lang="en-US" dirty="0"/>
              <a:t>a certain period of </a:t>
            </a:r>
            <a:r>
              <a:rPr lang="en-US" dirty="0" smtClean="0"/>
              <a:t>time.</a:t>
            </a:r>
            <a:endParaRPr lang="en-US" dirty="0"/>
          </a:p>
        </p:txBody>
      </p:sp>
      <p:sp>
        <p:nvSpPr>
          <p:cNvPr id="8" name="AutoShape 4" descr="Related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2906" y="445477"/>
            <a:ext cx="2447925" cy="1699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itle 1"/>
          <p:cNvSpPr txBox="1">
            <a:spLocks/>
          </p:cNvSpPr>
          <p:nvPr/>
        </p:nvSpPr>
        <p:spPr>
          <a:xfrm>
            <a:off x="466108" y="2145323"/>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Multiprocessing:</a:t>
            </a:r>
            <a:r>
              <a:rPr lang="en-US" sz="4400" dirty="0" smtClean="0"/>
              <a:t/>
            </a:r>
            <a:br>
              <a:rPr lang="en-US" sz="4400" dirty="0" smtClean="0"/>
            </a:br>
            <a:endParaRPr lang="en-US" dirty="0"/>
          </a:p>
        </p:txBody>
      </p:sp>
      <p:sp>
        <p:nvSpPr>
          <p:cNvPr id="14" name="Content Placeholder 2"/>
          <p:cNvSpPr txBox="1">
            <a:spLocks/>
          </p:cNvSpPr>
          <p:nvPr/>
        </p:nvSpPr>
        <p:spPr>
          <a:xfrm>
            <a:off x="620585" y="2732858"/>
            <a:ext cx="9095767" cy="216739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r>
              <a:rPr lang="en-US" b="1" dirty="0" smtClean="0"/>
              <a:t>	Multiprocessing</a:t>
            </a:r>
            <a:r>
              <a:rPr lang="en-US" dirty="0"/>
              <a:t> is the use of two or more </a:t>
            </a:r>
            <a:r>
              <a:rPr lang="en-US" dirty="0" smtClean="0"/>
              <a:t>CPUs within a single</a:t>
            </a:r>
            <a:r>
              <a:rPr lang="en-US" dirty="0"/>
              <a:t> </a:t>
            </a:r>
            <a:r>
              <a:rPr lang="en-US" dirty="0" smtClean="0"/>
              <a:t> computer system. The </a:t>
            </a:r>
            <a:r>
              <a:rPr lang="en-US" dirty="0"/>
              <a:t>term also refers to </a:t>
            </a:r>
            <a:r>
              <a:rPr lang="en-US" dirty="0" smtClean="0"/>
              <a:t>the </a:t>
            </a:r>
            <a:r>
              <a:rPr lang="en-US" dirty="0"/>
              <a:t>ability of a system to support more than one processor or the </a:t>
            </a:r>
            <a:r>
              <a:rPr lang="en-US" dirty="0" smtClean="0"/>
              <a:t>	ability </a:t>
            </a:r>
            <a:r>
              <a:rPr lang="en-US" dirty="0"/>
              <a:t>to allocate tasks between them</a:t>
            </a:r>
            <a:r>
              <a:rPr lang="en-US" dirty="0" smtClean="0"/>
              <a:t>.</a:t>
            </a:r>
          </a:p>
          <a:p>
            <a:pPr marL="0" indent="0">
              <a:buNone/>
            </a:pPr>
            <a:r>
              <a:rPr lang="en-US" dirty="0" smtClean="0"/>
              <a:t>	</a:t>
            </a:r>
            <a:endParaRPr lang="en-US" dirty="0"/>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7686" y="4106561"/>
            <a:ext cx="5086350" cy="2162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05162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r>
              <a:rPr lang="en-US" dirty="0" smtClean="0"/>
              <a:t>Hyper threading</a:t>
            </a:r>
            <a:endParaRPr lang="en-US" dirty="0"/>
          </a:p>
        </p:txBody>
      </p:sp>
      <p:sp>
        <p:nvSpPr>
          <p:cNvPr id="5" name="Content Placeholder 2"/>
          <p:cNvSpPr>
            <a:spLocks noGrp="1"/>
          </p:cNvSpPr>
          <p:nvPr>
            <p:ph idx="1"/>
          </p:nvPr>
        </p:nvSpPr>
        <p:spPr>
          <a:xfrm>
            <a:off x="838200" y="1825625"/>
            <a:ext cx="10515600" cy="4351338"/>
          </a:xfrm>
        </p:spPr>
        <p:txBody>
          <a:bodyPr/>
          <a:lstStyle/>
          <a:p>
            <a:r>
              <a:rPr lang="en-US" b="1" dirty="0"/>
              <a:t>Hyper</a:t>
            </a:r>
            <a:r>
              <a:rPr lang="en-US" dirty="0"/>
              <a:t>-</a:t>
            </a:r>
            <a:r>
              <a:rPr lang="en-US" b="1" dirty="0"/>
              <a:t>Threading</a:t>
            </a:r>
            <a:r>
              <a:rPr lang="en-US" dirty="0"/>
              <a:t> is a technology used by some Intel </a:t>
            </a:r>
            <a:r>
              <a:rPr lang="en-US" dirty="0" smtClean="0"/>
              <a:t>microprocessor.</a:t>
            </a:r>
          </a:p>
          <a:p>
            <a:r>
              <a:rPr lang="en-US" dirty="0" smtClean="0"/>
              <a:t> it </a:t>
            </a:r>
            <a:r>
              <a:rPr lang="en-US" dirty="0"/>
              <a:t>allows a single microprocessor to act like two separate processors to the operating system and the application </a:t>
            </a:r>
            <a:r>
              <a:rPr lang="en-US" dirty="0" smtClean="0"/>
              <a:t>programs </a:t>
            </a:r>
            <a:r>
              <a:rPr lang="en-US" dirty="0"/>
              <a:t>that use it.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742" y="3088649"/>
            <a:ext cx="5238750" cy="3333750"/>
          </a:xfrm>
          <a:prstGeom prst="rect">
            <a:avLst/>
          </a:prstGeom>
        </p:spPr>
      </p:pic>
    </p:spTree>
    <p:extLst>
      <p:ext uri="{BB962C8B-B14F-4D97-AF65-F5344CB8AC3E}">
        <p14:creationId xmlns:p14="http://schemas.microsoft.com/office/powerpoint/2010/main" val="505447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USB – Universal Serial Bus</a:t>
            </a:r>
            <a:endParaRPr lang="en-US" dirty="0"/>
          </a:p>
        </p:txBody>
      </p:sp>
      <p:sp>
        <p:nvSpPr>
          <p:cNvPr id="3" name="Content Placeholder 2"/>
          <p:cNvSpPr>
            <a:spLocks noGrp="1"/>
          </p:cNvSpPr>
          <p:nvPr>
            <p:ph idx="1"/>
          </p:nvPr>
        </p:nvSpPr>
        <p:spPr/>
        <p:txBody>
          <a:bodyPr/>
          <a:lstStyle/>
          <a:p>
            <a:pPr marL="0" indent="0">
              <a:buNone/>
            </a:pPr>
            <a:endParaRPr lang="en-US" sz="4400" dirty="0" smtClean="0"/>
          </a:p>
          <a:p>
            <a:pPr marL="0" indent="0">
              <a:buNone/>
            </a:pPr>
            <a:r>
              <a:rPr lang="en-US" sz="4400" dirty="0" smtClean="0"/>
              <a:t>Contents</a:t>
            </a:r>
            <a:endParaRPr lang="en-US" sz="4400" dirty="0"/>
          </a:p>
          <a:p>
            <a:pPr marL="0" indent="0">
              <a:buNone/>
            </a:pPr>
            <a:r>
              <a:rPr lang="en-US" dirty="0"/>
              <a:t>History</a:t>
            </a:r>
          </a:p>
          <a:p>
            <a:pPr marL="0" indent="0">
              <a:buNone/>
            </a:pPr>
            <a:r>
              <a:rPr lang="en-US" dirty="0"/>
              <a:t>Purpose</a:t>
            </a:r>
          </a:p>
          <a:p>
            <a:pPr marL="0" indent="0">
              <a:buNone/>
            </a:pPr>
            <a:r>
              <a:rPr lang="en-US" dirty="0"/>
              <a:t>Advantages of USB over serial and parallel ports</a:t>
            </a:r>
          </a:p>
          <a:p>
            <a:pPr marL="0" indent="0">
              <a:buNone/>
            </a:pPr>
            <a:r>
              <a:rPr lang="en-US" dirty="0"/>
              <a:t>Versions of USB</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3558" y="2403181"/>
            <a:ext cx="3839299" cy="1849844"/>
          </a:xfrm>
          <a:prstGeom prst="rect">
            <a:avLst/>
          </a:prstGeom>
        </p:spPr>
      </p:pic>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0801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a:t>
            </a:r>
            <a:r>
              <a:rPr lang="en-US" dirty="0" smtClean="0"/>
              <a:t>USB</a:t>
            </a:r>
            <a:endParaRPr lang="en-US" dirty="0"/>
          </a:p>
        </p:txBody>
      </p:sp>
      <p:sp>
        <p:nvSpPr>
          <p:cNvPr id="3" name="Content Placeholder 2"/>
          <p:cNvSpPr>
            <a:spLocks noGrp="1"/>
          </p:cNvSpPr>
          <p:nvPr>
            <p:ph sz="half" idx="1"/>
          </p:nvPr>
        </p:nvSpPr>
        <p:spPr>
          <a:xfrm>
            <a:off x="1341119" y="1673352"/>
            <a:ext cx="10375960" cy="4343400"/>
          </a:xfrm>
        </p:spPr>
        <p:txBody>
          <a:bodyPr/>
          <a:lstStyle/>
          <a:p>
            <a:pPr marL="45720" indent="0">
              <a:buNone/>
            </a:pPr>
            <a:endParaRPr lang="en-US" dirty="0"/>
          </a:p>
          <a:p>
            <a:r>
              <a:rPr lang="en-US" sz="2400" dirty="0" smtClean="0">
                <a:latin typeface="Times New Roman" pitchFamily="18" charset="0"/>
                <a:cs typeface="Times New Roman" pitchFamily="18" charset="0"/>
              </a:rPr>
              <a:t>A group of seven companies began the development of USB in 1994</a:t>
            </a:r>
          </a:p>
          <a:p>
            <a:r>
              <a:rPr lang="en-US" sz="2400" dirty="0" smtClean="0">
                <a:latin typeface="Times New Roman" pitchFamily="18" charset="0"/>
                <a:cs typeface="Times New Roman" pitchFamily="18" charset="0"/>
              </a:rPr>
              <a:t>The main goal was to make it easier to connect the external devices to computers by replacing different types of ports.</a:t>
            </a:r>
          </a:p>
          <a:p>
            <a:r>
              <a:rPr lang="en-US" sz="2400" dirty="0" smtClean="0">
                <a:latin typeface="Times New Roman" pitchFamily="18" charset="0"/>
                <a:cs typeface="Times New Roman" pitchFamily="18" charset="0"/>
              </a:rPr>
              <a:t>The First</a:t>
            </a: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integrated </a:t>
            </a:r>
            <a:r>
              <a:rPr lang="en-US" sz="2400" b="1" dirty="0" smtClean="0">
                <a:latin typeface="Times New Roman" pitchFamily="18" charset="0"/>
                <a:cs typeface="Times New Roman" pitchFamily="18" charset="0"/>
              </a:rPr>
              <a:t>circuits</a:t>
            </a:r>
            <a:r>
              <a:rPr lang="en-US" sz="2400" dirty="0">
                <a:latin typeface="Times New Roman" pitchFamily="18" charset="0"/>
                <a:cs typeface="Times New Roman" pitchFamily="18" charset="0"/>
              </a:rPr>
              <a:t> supporting USB were produced by Intel in 1995</a:t>
            </a:r>
            <a:r>
              <a:rPr lang="en-US" sz="2400" dirty="0" smtClean="0">
                <a:latin typeface="Times New Roman" pitchFamily="18" charset="0"/>
                <a:cs typeface="Times New Roman" pitchFamily="18" charset="0"/>
              </a:rPr>
              <a:t>.</a:t>
            </a:r>
          </a:p>
          <a:p>
            <a:r>
              <a:rPr lang="en-US" sz="2400" dirty="0" smtClean="0">
                <a:latin typeface="Times New Roman" pitchFamily="18" charset="0"/>
                <a:cs typeface="Times New Roman" pitchFamily="18" charset="0"/>
              </a:rPr>
              <a:t>The First </a:t>
            </a:r>
            <a:r>
              <a:rPr lang="en-US" sz="2400" dirty="0">
                <a:latin typeface="Times New Roman" pitchFamily="18" charset="0"/>
                <a:cs typeface="Times New Roman" pitchFamily="18" charset="0"/>
              </a:rPr>
              <a:t>widely used version of USB was 1.1, which was released in September </a:t>
            </a:r>
            <a:r>
              <a:rPr lang="en-US" sz="2400" dirty="0" smtClean="0">
                <a:latin typeface="Times New Roman" pitchFamily="18" charset="0"/>
                <a:cs typeface="Times New Roman" pitchFamily="18" charset="0"/>
              </a:rPr>
              <a:t>1998.</a:t>
            </a:r>
          </a:p>
          <a:p>
            <a:r>
              <a:rPr lang="en-US" sz="2400" dirty="0" smtClean="0">
                <a:latin typeface="Times New Roman" pitchFamily="18" charset="0"/>
                <a:cs typeface="Times New Roman" pitchFamily="18" charset="0"/>
              </a:rPr>
              <a:t>Speed of First USB released was 12 MBPS</a:t>
            </a:r>
            <a:r>
              <a:rPr lang="en-US" dirty="0" smtClean="0">
                <a:latin typeface="Times New Roman" pitchFamily="18" charset="0"/>
                <a:cs typeface="Times New Roman" pitchFamily="18" charset="0"/>
              </a:rPr>
              <a:t>.</a:t>
            </a:r>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5840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USB </a:t>
            </a:r>
          </a:p>
        </p:txBody>
      </p:sp>
      <p:sp>
        <p:nvSpPr>
          <p:cNvPr id="3" name="Content Placeholder 2"/>
          <p:cNvSpPr>
            <a:spLocks noGrp="1"/>
          </p:cNvSpPr>
          <p:nvPr>
            <p:ph idx="1"/>
          </p:nvPr>
        </p:nvSpPr>
        <p:spPr/>
        <p:txBody>
          <a:bodyPr/>
          <a:lstStyle/>
          <a:p>
            <a:r>
              <a:rPr lang="en-US" dirty="0"/>
              <a:t>A </a:t>
            </a:r>
            <a:r>
              <a:rPr lang="en-US" b="1" dirty="0"/>
              <a:t>function</a:t>
            </a:r>
            <a:r>
              <a:rPr lang="en-US" dirty="0"/>
              <a:t> is a </a:t>
            </a:r>
            <a:r>
              <a:rPr lang="en-US" b="1" dirty="0"/>
              <a:t>USB</a:t>
            </a:r>
            <a:r>
              <a:rPr lang="en-US" dirty="0"/>
              <a:t> device that is able to transmit or receive data or control information over the </a:t>
            </a:r>
            <a:r>
              <a:rPr lang="en-US" dirty="0" smtClean="0"/>
              <a:t>bus.</a:t>
            </a:r>
          </a:p>
          <a:p>
            <a:pPr marL="0" indent="0">
              <a:buNone/>
            </a:pPr>
            <a:endParaRPr lang="en-US" dirty="0" smtClean="0"/>
          </a:p>
          <a:p>
            <a:r>
              <a:rPr lang="en-US" dirty="0" smtClean="0"/>
              <a:t>By using USB we can connect different peripheral devices to our computer.</a:t>
            </a:r>
          </a:p>
          <a:p>
            <a:endParaRPr lang="en-US" dirty="0"/>
          </a:p>
        </p:txBody>
      </p:sp>
    </p:spTree>
    <p:extLst>
      <p:ext uri="{BB962C8B-B14F-4D97-AF65-F5344CB8AC3E}">
        <p14:creationId xmlns:p14="http://schemas.microsoft.com/office/powerpoint/2010/main" val="1853640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642" y="626139"/>
            <a:ext cx="9404723" cy="1400530"/>
          </a:xfrm>
        </p:spPr>
        <p:txBody>
          <a:bodyPr/>
          <a:lstStyle/>
          <a:p>
            <a:r>
              <a:rPr lang="en-US" dirty="0" smtClean="0"/>
              <a:t>INTRODUCTION</a:t>
            </a:r>
            <a:endParaRPr lang="en-US" dirty="0"/>
          </a:p>
        </p:txBody>
      </p:sp>
      <p:sp>
        <p:nvSpPr>
          <p:cNvPr id="5" name="Content Placeholder 4"/>
          <p:cNvSpPr>
            <a:spLocks noGrp="1"/>
          </p:cNvSpPr>
          <p:nvPr>
            <p:ph idx="1"/>
          </p:nvPr>
        </p:nvSpPr>
        <p:spPr>
          <a:xfrm>
            <a:off x="669701" y="2356834"/>
            <a:ext cx="11522299" cy="3781682"/>
          </a:xfrm>
        </p:spPr>
        <p:txBody>
          <a:bodyPr/>
          <a:lstStyle/>
          <a:p>
            <a:r>
              <a:rPr lang="en-US" dirty="0" smtClean="0"/>
              <a:t>Software:- The instruction and data are called software.</a:t>
            </a:r>
          </a:p>
          <a:p>
            <a:r>
              <a:rPr lang="en-US" dirty="0" smtClean="0"/>
              <a:t>Hardware:- The physical components which works according to the instructions are called hardware.</a:t>
            </a:r>
          </a:p>
          <a:p>
            <a:pPr marL="0" indent="0">
              <a:buNone/>
            </a:pPr>
            <a:endParaRPr lang="en-US" dirty="0" smtClean="0"/>
          </a:p>
          <a:p>
            <a:endParaRPr lang="en-US" dirty="0"/>
          </a:p>
          <a:p>
            <a:pPr marL="0" indent="0">
              <a:buNone/>
            </a:pPr>
            <a:r>
              <a:rPr lang="en-US" dirty="0" smtClean="0"/>
              <a:t> </a:t>
            </a:r>
          </a:p>
          <a:p>
            <a:pPr marL="0" indent="0">
              <a:buNone/>
            </a:pP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2130" y="3575049"/>
            <a:ext cx="9311425" cy="2578863"/>
          </a:xfrm>
          <a:prstGeom prst="rect">
            <a:avLst/>
          </a:prstGeom>
        </p:spPr>
      </p:pic>
    </p:spTree>
    <p:extLst>
      <p:ext uri="{BB962C8B-B14F-4D97-AF65-F5344CB8AC3E}">
        <p14:creationId xmlns:p14="http://schemas.microsoft.com/office/powerpoint/2010/main" val="2113647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USB over serial and parallel ports</a:t>
            </a:r>
            <a:br>
              <a:rPr lang="en-US" dirty="0"/>
            </a:br>
            <a:endParaRPr lang="en-US" dirty="0"/>
          </a:p>
        </p:txBody>
      </p:sp>
      <p:sp>
        <p:nvSpPr>
          <p:cNvPr id="3" name="Content Placeholder 2"/>
          <p:cNvSpPr>
            <a:spLocks noGrp="1"/>
          </p:cNvSpPr>
          <p:nvPr>
            <p:ph idx="1"/>
          </p:nvPr>
        </p:nvSpPr>
        <p:spPr/>
        <p:txBody>
          <a:bodyPr/>
          <a:lstStyle/>
          <a:p>
            <a:r>
              <a:rPr lang="en-US" dirty="0" smtClean="0"/>
              <a:t>Speed</a:t>
            </a:r>
          </a:p>
          <a:p>
            <a:pPr marL="0" indent="0">
              <a:buNone/>
            </a:pPr>
            <a:endParaRPr lang="en-US" dirty="0" smtClean="0"/>
          </a:p>
          <a:p>
            <a:r>
              <a:rPr lang="en-US" dirty="0" smtClean="0"/>
              <a:t>Smaller Size</a:t>
            </a:r>
          </a:p>
          <a:p>
            <a:pPr marL="0" indent="0">
              <a:buNone/>
            </a:pPr>
            <a:endParaRPr lang="en-US" dirty="0" smtClean="0"/>
          </a:p>
          <a:p>
            <a:r>
              <a:rPr lang="en-US" dirty="0" smtClean="0"/>
              <a:t>Good compatibility</a:t>
            </a:r>
          </a:p>
          <a:p>
            <a:pPr marL="0" indent="0">
              <a:buNone/>
            </a:pPr>
            <a:endParaRPr lang="en-US" dirty="0" smtClean="0"/>
          </a:p>
          <a:p>
            <a:r>
              <a:rPr lang="en-US" dirty="0" smtClean="0"/>
              <a:t>Power capacities</a:t>
            </a:r>
          </a:p>
          <a:p>
            <a:pPr marL="0" indent="0">
              <a:buNone/>
            </a:pPr>
            <a:endParaRPr lang="en-US" dirty="0" smtClean="0"/>
          </a:p>
          <a:p>
            <a:r>
              <a:rPr lang="en-US" dirty="0" smtClean="0"/>
              <a:t>Easy to Use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0708" y="2122012"/>
            <a:ext cx="6002216" cy="1281954"/>
          </a:xfrm>
          <a:prstGeom prst="rect">
            <a:avLst/>
          </a:prstGeom>
        </p:spPr>
      </p:pic>
    </p:spTree>
    <p:extLst>
      <p:ext uri="{BB962C8B-B14F-4D97-AF65-F5344CB8AC3E}">
        <p14:creationId xmlns:p14="http://schemas.microsoft.com/office/powerpoint/2010/main" val="39203180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557" y="487887"/>
            <a:ext cx="9404723" cy="1400530"/>
          </a:xfrm>
        </p:spPr>
        <p:txBody>
          <a:bodyPr/>
          <a:lstStyle/>
          <a:p>
            <a:r>
              <a:rPr lang="en-US" dirty="0"/>
              <a:t>Versions of USB</a:t>
            </a:r>
            <a:br>
              <a:rPr lang="en-US" dirty="0"/>
            </a:b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079824343"/>
              </p:ext>
            </p:extLst>
          </p:nvPr>
        </p:nvGraphicFramePr>
        <p:xfrm>
          <a:off x="1103313" y="2052638"/>
          <a:ext cx="8947152" cy="3825307"/>
        </p:xfrm>
        <a:graphic>
          <a:graphicData uri="http://schemas.openxmlformats.org/drawingml/2006/table">
            <a:tbl>
              <a:tblPr firstRow="1" bandRow="1">
                <a:tableStyleId>{5C22544A-7EE6-4342-B048-85BDC9FD1C3A}</a:tableStyleId>
              </a:tblPr>
              <a:tblGrid>
                <a:gridCol w="2236788"/>
                <a:gridCol w="2236788"/>
                <a:gridCol w="2236788"/>
                <a:gridCol w="2236788"/>
              </a:tblGrid>
              <a:tr h="370840">
                <a:tc>
                  <a:txBody>
                    <a:bodyPr/>
                    <a:lstStyle/>
                    <a:p>
                      <a:pPr marL="0" marR="0" algn="ctr" defTabSz="457200" rtl="0" eaLnBrk="1" latinLnBrk="0" hangingPunct="1">
                        <a:lnSpc>
                          <a:spcPct val="115000"/>
                        </a:lnSpc>
                        <a:spcBef>
                          <a:spcPts val="0"/>
                        </a:spcBef>
                        <a:spcAft>
                          <a:spcPts val="0"/>
                        </a:spcAft>
                      </a:pPr>
                      <a:r>
                        <a:rPr lang="en-US" sz="1800" b="1" kern="1200" dirty="0">
                          <a:solidFill>
                            <a:schemeClr val="lt1"/>
                          </a:solidFill>
                          <a:latin typeface="+mn-lt"/>
                          <a:ea typeface="+mn-ea"/>
                          <a:cs typeface="+mn-cs"/>
                        </a:rPr>
                        <a:t>       Version of USB</a:t>
                      </a:r>
                    </a:p>
                  </a:txBody>
                  <a:tcPr marL="68580" marR="68580" marT="0" marB="0"/>
                </a:tc>
                <a:tc>
                  <a:txBody>
                    <a:bodyPr/>
                    <a:lstStyle/>
                    <a:p>
                      <a:pPr marL="0" marR="0" algn="ctr" defTabSz="457200" rtl="0" eaLnBrk="1" latinLnBrk="0" hangingPunct="1">
                        <a:lnSpc>
                          <a:spcPct val="115000"/>
                        </a:lnSpc>
                        <a:spcBef>
                          <a:spcPts val="0"/>
                        </a:spcBef>
                        <a:spcAft>
                          <a:spcPts val="0"/>
                        </a:spcAft>
                      </a:pPr>
                      <a:r>
                        <a:rPr lang="en-US" sz="1800" b="1" kern="1200" dirty="0">
                          <a:solidFill>
                            <a:schemeClr val="lt1"/>
                          </a:solidFill>
                          <a:latin typeface="+mn-lt"/>
                          <a:ea typeface="+mn-ea"/>
                          <a:cs typeface="+mn-cs"/>
                        </a:rPr>
                        <a:t>Released Date</a:t>
                      </a:r>
                    </a:p>
                  </a:txBody>
                  <a:tcPr marL="68580" marR="68580" marT="0" marB="0"/>
                </a:tc>
                <a:tc>
                  <a:txBody>
                    <a:bodyPr/>
                    <a:lstStyle/>
                    <a:p>
                      <a:pPr marL="0" marR="0" algn="ctr" defTabSz="457200" rtl="0" eaLnBrk="1" latinLnBrk="0" hangingPunct="1">
                        <a:lnSpc>
                          <a:spcPct val="115000"/>
                        </a:lnSpc>
                        <a:spcBef>
                          <a:spcPts val="0"/>
                        </a:spcBef>
                        <a:spcAft>
                          <a:spcPts val="0"/>
                        </a:spcAft>
                      </a:pPr>
                      <a:r>
                        <a:rPr lang="en-US" sz="1800" b="1" kern="1200" dirty="0" smtClean="0">
                          <a:solidFill>
                            <a:schemeClr val="lt1"/>
                          </a:solidFill>
                          <a:latin typeface="+mn-lt"/>
                          <a:ea typeface="+mn-ea"/>
                          <a:cs typeface="+mn-cs"/>
                        </a:rPr>
                        <a:t>Speed</a:t>
                      </a:r>
                      <a:endParaRPr lang="en-US" sz="1800" b="1" kern="1200" dirty="0">
                        <a:solidFill>
                          <a:schemeClr val="lt1"/>
                        </a:solidFill>
                        <a:latin typeface="+mn-lt"/>
                        <a:ea typeface="+mn-ea"/>
                        <a:cs typeface="+mn-cs"/>
                      </a:endParaRPr>
                    </a:p>
                  </a:txBody>
                  <a:tcPr marL="68580" marR="68580" marT="0" marB="0"/>
                </a:tc>
                <a:tc>
                  <a:txBody>
                    <a:bodyPr/>
                    <a:lstStyle/>
                    <a:p>
                      <a:pPr algn="ctr"/>
                      <a:r>
                        <a:rPr lang="en-US" dirty="0" smtClean="0"/>
                        <a:t>Max length</a:t>
                      </a:r>
                      <a:endParaRPr lang="en-US" dirty="0"/>
                    </a:p>
                  </a:txBody>
                  <a:tcPr/>
                </a:tc>
              </a:tr>
              <a:tr h="370840">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USB 1.0</a:t>
                      </a:r>
                    </a:p>
                  </a:txBody>
                  <a:tcPr marL="68580" marR="68580"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Jan 1996</a:t>
                      </a:r>
                    </a:p>
                  </a:txBody>
                  <a:tcPr marL="68580" marR="68580"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12 Mbit/s</a:t>
                      </a:r>
                    </a:p>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 </a:t>
                      </a:r>
                    </a:p>
                  </a:txBody>
                  <a:tcPr marL="68580" marR="68580" marT="0" marB="0"/>
                </a:tc>
                <a:tc>
                  <a:txBody>
                    <a:bodyPr/>
                    <a:lstStyle/>
                    <a:p>
                      <a:pPr algn="ctr"/>
                      <a:r>
                        <a:rPr lang="en-US" dirty="0" smtClean="0"/>
                        <a:t>16 feet</a:t>
                      </a:r>
                      <a:endParaRPr lang="en-US" dirty="0"/>
                    </a:p>
                  </a:txBody>
                  <a:tcPr/>
                </a:tc>
              </a:tr>
              <a:tr h="572701">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USB 1.1</a:t>
                      </a:r>
                    </a:p>
                  </a:txBody>
                  <a:tcPr marL="68580" marR="68580"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Sep 1998</a:t>
                      </a:r>
                    </a:p>
                  </a:txBody>
                  <a:tcPr marL="68580" marR="68580"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12 Mbit/s</a:t>
                      </a:r>
                    </a:p>
                  </a:txBody>
                  <a:tcPr marL="68580" marR="68580" marT="0" marB="0"/>
                </a:tc>
                <a:tc>
                  <a:txBody>
                    <a:bodyPr/>
                    <a:lstStyle/>
                    <a:p>
                      <a:pPr algn="ctr"/>
                      <a:r>
                        <a:rPr lang="en-US" dirty="0" smtClean="0"/>
                        <a:t>16 feet</a:t>
                      </a:r>
                      <a:endParaRPr lang="en-US" dirty="0"/>
                    </a:p>
                  </a:txBody>
                  <a:tcPr/>
                </a:tc>
              </a:tr>
              <a:tr h="410307">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USB 2.0</a:t>
                      </a:r>
                    </a:p>
                  </a:txBody>
                  <a:tcPr marL="68580" marR="68580"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Oct 2000</a:t>
                      </a:r>
                    </a:p>
                  </a:txBody>
                  <a:tcPr marL="68580" marR="68580"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480 </a:t>
                      </a:r>
                      <a:r>
                        <a:rPr lang="en-US" sz="1800" kern="1200" dirty="0" smtClean="0">
                          <a:solidFill>
                            <a:schemeClr val="dk1"/>
                          </a:solidFill>
                          <a:latin typeface="+mn-lt"/>
                          <a:ea typeface="+mn-ea"/>
                          <a:cs typeface="+mn-cs"/>
                        </a:rPr>
                        <a:t>Mbit/s</a:t>
                      </a:r>
                      <a:endParaRPr lang="en-US" sz="1800" kern="1200" dirty="0">
                        <a:solidFill>
                          <a:schemeClr val="dk1"/>
                        </a:solidFill>
                        <a:latin typeface="+mn-lt"/>
                        <a:ea typeface="+mn-ea"/>
                        <a:cs typeface="+mn-cs"/>
                      </a:endParaRPr>
                    </a:p>
                  </a:txBody>
                  <a:tcPr marL="68580" marR="68580"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16 feet</a:t>
                      </a:r>
                    </a:p>
                    <a:p>
                      <a:pPr algn="ctr"/>
                      <a:endParaRPr lang="en-US" dirty="0"/>
                    </a:p>
                  </a:txBody>
                  <a:tcPr/>
                </a:tc>
              </a:tr>
              <a:tr h="508782">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USB 3.0</a:t>
                      </a:r>
                    </a:p>
                  </a:txBody>
                  <a:tcPr marL="68580" marR="68580"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Nov 2008</a:t>
                      </a:r>
                    </a:p>
                  </a:txBody>
                  <a:tcPr marL="68580" marR="68580"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5Gbit/s</a:t>
                      </a:r>
                    </a:p>
                  </a:txBody>
                  <a:tcPr marL="68580" marR="68580" marT="0" marB="0"/>
                </a:tc>
                <a:tc>
                  <a:txBody>
                    <a:bodyPr/>
                    <a:lstStyle/>
                    <a:p>
                      <a:pPr algn="ctr"/>
                      <a:r>
                        <a:rPr lang="en-US" dirty="0" smtClean="0"/>
                        <a:t>9 feet</a:t>
                      </a:r>
                      <a:endParaRPr lang="en-US" dirty="0"/>
                    </a:p>
                  </a:txBody>
                  <a:tcPr/>
                </a:tc>
              </a:tr>
              <a:tr h="597876">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USB 3.1</a:t>
                      </a:r>
                    </a:p>
                  </a:txBody>
                  <a:tcPr marL="68580" marR="68580"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July 2013</a:t>
                      </a:r>
                    </a:p>
                  </a:txBody>
                  <a:tcPr marL="68580" marR="68580"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10Gbit/s</a:t>
                      </a:r>
                    </a:p>
                  </a:txBody>
                  <a:tcPr marL="68580" marR="68580" marT="0" marB="0"/>
                </a:tc>
                <a:tc>
                  <a:txBody>
                    <a:bodyPr/>
                    <a:lstStyle/>
                    <a:p>
                      <a:pPr algn="ctr"/>
                      <a:r>
                        <a:rPr lang="en-US" dirty="0" smtClean="0"/>
                        <a:t>9.8 feet</a:t>
                      </a:r>
                      <a:endParaRPr lang="en-US" dirty="0"/>
                    </a:p>
                  </a:txBody>
                  <a:tcPr/>
                </a:tc>
              </a:tr>
              <a:tr h="504092">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USB 3.2</a:t>
                      </a:r>
                    </a:p>
                  </a:txBody>
                  <a:tcPr marL="68580" marR="68580"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Sep 2017</a:t>
                      </a:r>
                    </a:p>
                  </a:txBody>
                  <a:tcPr marL="68580" marR="68580"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20Gbit/s</a:t>
                      </a:r>
                    </a:p>
                  </a:txBody>
                  <a:tcPr marL="68580" marR="68580" marT="0" marB="0"/>
                </a:tc>
                <a:tc>
                  <a:txBody>
                    <a:bodyPr/>
                    <a:lstStyle/>
                    <a:p>
                      <a:pPr algn="ctr"/>
                      <a:r>
                        <a:rPr lang="en-US" dirty="0" smtClean="0"/>
                        <a:t>9.8 feet</a:t>
                      </a:r>
                      <a:endParaRPr lang="en-US" dirty="0"/>
                    </a:p>
                  </a:txBody>
                  <a:tcPr/>
                </a:tc>
              </a:tr>
            </a:tbl>
          </a:graphicData>
        </a:graphic>
      </p:graphicFrame>
    </p:spTree>
    <p:extLst>
      <p:ext uri="{BB962C8B-B14F-4D97-AF65-F5344CB8AC3E}">
        <p14:creationId xmlns:p14="http://schemas.microsoft.com/office/powerpoint/2010/main" val="13131909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46111" y="452718"/>
            <a:ext cx="9404723" cy="950413"/>
          </a:xfrm>
        </p:spPr>
        <p:txBody>
          <a:bodyPr/>
          <a:lstStyle/>
          <a:p>
            <a:r>
              <a:rPr lang="en-US" dirty="0" smtClean="0"/>
              <a:t>Memory</a:t>
            </a:r>
            <a:endParaRPr lang="en-US" dirty="0"/>
          </a:p>
        </p:txBody>
      </p:sp>
      <p:sp>
        <p:nvSpPr>
          <p:cNvPr id="9" name="Content Placeholder 8"/>
          <p:cNvSpPr>
            <a:spLocks noGrp="1"/>
          </p:cNvSpPr>
          <p:nvPr>
            <p:ph idx="1"/>
          </p:nvPr>
        </p:nvSpPr>
        <p:spPr>
          <a:xfrm>
            <a:off x="914126" y="1375002"/>
            <a:ext cx="8946541" cy="1730806"/>
          </a:xfrm>
        </p:spPr>
        <p:txBody>
          <a:bodyPr/>
          <a:lstStyle/>
          <a:p>
            <a:pPr marL="0" indent="0">
              <a:buNone/>
            </a:pPr>
            <a:r>
              <a:rPr lang="en-US" dirty="0"/>
              <a:t>Computer </a:t>
            </a:r>
            <a:r>
              <a:rPr lang="en-US" b="1" dirty="0"/>
              <a:t>memory</a:t>
            </a:r>
            <a:r>
              <a:rPr lang="en-US" dirty="0"/>
              <a:t> is any physical device capable of storing information temporarily or permanently</a:t>
            </a:r>
            <a:r>
              <a:rPr lang="en-US" dirty="0" smtClean="0"/>
              <a:t>.</a:t>
            </a:r>
            <a:r>
              <a:rPr lang="en-US" dirty="0"/>
              <a:t> For example, Random Access Memory (</a:t>
            </a:r>
            <a:r>
              <a:rPr lang="en-US" b="1" dirty="0"/>
              <a:t>RAM</a:t>
            </a:r>
            <a:r>
              <a:rPr lang="en-US" dirty="0"/>
              <a:t>), is a volatile memory that stores information on an integrated circuit used by the operating system, software, and hardware.</a:t>
            </a:r>
          </a:p>
        </p:txBody>
      </p:sp>
      <p:sp>
        <p:nvSpPr>
          <p:cNvPr id="11" name="Title 1"/>
          <p:cNvSpPr txBox="1">
            <a:spLocks/>
          </p:cNvSpPr>
          <p:nvPr/>
        </p:nvSpPr>
        <p:spPr>
          <a:xfrm>
            <a:off x="586498" y="3125615"/>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Types of memory:</a:t>
            </a:r>
            <a:r>
              <a:rPr lang="en-US" sz="4400" dirty="0" smtClean="0"/>
              <a:t/>
            </a:r>
            <a:br>
              <a:rPr lang="en-US" sz="4400" dirty="0" smtClean="0"/>
            </a:br>
            <a:endParaRPr lang="en-US" dirty="0"/>
          </a:p>
        </p:txBody>
      </p:sp>
      <p:sp>
        <p:nvSpPr>
          <p:cNvPr id="12" name="Content Placeholder 8"/>
          <p:cNvSpPr txBox="1">
            <a:spLocks/>
          </p:cNvSpPr>
          <p:nvPr/>
        </p:nvSpPr>
        <p:spPr>
          <a:xfrm>
            <a:off x="1044679" y="3703314"/>
            <a:ext cx="8946541" cy="31460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smtClean="0"/>
              <a:t>RAM</a:t>
            </a:r>
          </a:p>
          <a:p>
            <a:r>
              <a:rPr lang="en-US" dirty="0" smtClean="0"/>
              <a:t>ROM</a:t>
            </a:r>
          </a:p>
          <a:p>
            <a:r>
              <a:rPr lang="en-US" dirty="0" smtClean="0"/>
              <a:t>Cache</a:t>
            </a:r>
          </a:p>
          <a:p>
            <a:r>
              <a:rPr lang="en-US" dirty="0" smtClean="0"/>
              <a:t>Magnetic Storage</a:t>
            </a:r>
          </a:p>
          <a:p>
            <a:r>
              <a:rPr lang="en-US" dirty="0" smtClean="0"/>
              <a:t>Optical Storage</a:t>
            </a:r>
          </a:p>
          <a:p>
            <a:r>
              <a:rPr lang="en-US" dirty="0" smtClean="0"/>
              <a:t>Tapes</a:t>
            </a:r>
          </a:p>
          <a:p>
            <a:r>
              <a:rPr lang="en-US" dirty="0" smtClean="0"/>
              <a:t>IDE</a:t>
            </a:r>
            <a:endParaRPr lang="en-US" dirty="0"/>
          </a:p>
        </p:txBody>
      </p:sp>
    </p:spTree>
    <p:extLst>
      <p:ext uri="{BB962C8B-B14F-4D97-AF65-F5344CB8AC3E}">
        <p14:creationId xmlns:p14="http://schemas.microsoft.com/office/powerpoint/2010/main" val="37354840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46111" y="452718"/>
            <a:ext cx="9404723" cy="871585"/>
          </a:xfrm>
        </p:spPr>
        <p:txBody>
          <a:bodyPr/>
          <a:lstStyle/>
          <a:p>
            <a:r>
              <a:rPr lang="en-US" dirty="0" smtClean="0"/>
              <a:t>ROM(Read Only Memory)</a:t>
            </a:r>
            <a:endParaRPr lang="en-US" dirty="0"/>
          </a:p>
        </p:txBody>
      </p:sp>
      <p:sp>
        <p:nvSpPr>
          <p:cNvPr id="5" name="Content Placeholder 2"/>
          <p:cNvSpPr>
            <a:spLocks noGrp="1"/>
          </p:cNvSpPr>
          <p:nvPr>
            <p:ph idx="1"/>
          </p:nvPr>
        </p:nvSpPr>
        <p:spPr>
          <a:xfrm>
            <a:off x="819808" y="1296174"/>
            <a:ext cx="9230046" cy="2124943"/>
          </a:xfrm>
        </p:spPr>
        <p:txBody>
          <a:bodyPr>
            <a:normAutofit/>
          </a:bodyPr>
          <a:lstStyle/>
          <a:p>
            <a:pPr marL="0" indent="0">
              <a:buNone/>
            </a:pPr>
            <a:r>
              <a:rPr lang="en-US" dirty="0" smtClean="0"/>
              <a:t>	Read only memory(ROM) as the word refers mainly it can only read the data which is stored in it. This memory is mainly used by our computer when we just turn on our computer. It contains BIOS of system. This is non-volatile in nature.</a:t>
            </a:r>
          </a:p>
          <a:p>
            <a:pPr marL="0" indent="0">
              <a:buNone/>
            </a:pPr>
            <a:endParaRPr lang="en-US" dirty="0"/>
          </a:p>
        </p:txBody>
      </p:sp>
      <p:sp>
        <p:nvSpPr>
          <p:cNvPr id="6" name="Title 1"/>
          <p:cNvSpPr txBox="1">
            <a:spLocks/>
          </p:cNvSpPr>
          <p:nvPr/>
        </p:nvSpPr>
        <p:spPr>
          <a:xfrm>
            <a:off x="586498" y="2937422"/>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Types of ROM:</a:t>
            </a:r>
            <a:r>
              <a:rPr lang="en-US" sz="4400" dirty="0" smtClean="0"/>
              <a:t/>
            </a:r>
            <a:br>
              <a:rPr lang="en-US" sz="4400" dirty="0" smtClean="0"/>
            </a:br>
            <a:endParaRPr lang="en-US" dirty="0"/>
          </a:p>
        </p:txBody>
      </p:sp>
      <p:sp>
        <p:nvSpPr>
          <p:cNvPr id="7" name="Content Placeholder 2"/>
          <p:cNvSpPr txBox="1">
            <a:spLocks/>
          </p:cNvSpPr>
          <p:nvPr/>
        </p:nvSpPr>
        <p:spPr>
          <a:xfrm>
            <a:off x="586498" y="3507758"/>
            <a:ext cx="9230046" cy="212494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smtClean="0"/>
              <a:t>PROM</a:t>
            </a:r>
          </a:p>
          <a:p>
            <a:r>
              <a:rPr lang="en-US" dirty="0" smtClean="0"/>
              <a:t>EPROM</a:t>
            </a:r>
          </a:p>
          <a:p>
            <a:r>
              <a:rPr lang="en-US" dirty="0" smtClean="0"/>
              <a:t>EEPROM</a:t>
            </a:r>
          </a:p>
        </p:txBody>
      </p:sp>
    </p:spTree>
    <p:extLst>
      <p:ext uri="{BB962C8B-B14F-4D97-AF65-F5344CB8AC3E}">
        <p14:creationId xmlns:p14="http://schemas.microsoft.com/office/powerpoint/2010/main" val="3158043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86497" y="681960"/>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PROM(Programmable Read Only Memory):</a:t>
            </a:r>
            <a:r>
              <a:rPr lang="en-US" sz="4400" dirty="0" smtClean="0"/>
              <a:t/>
            </a:r>
            <a:br>
              <a:rPr lang="en-US" sz="4400" dirty="0" smtClean="0"/>
            </a:br>
            <a:endParaRPr lang="en-US" dirty="0"/>
          </a:p>
        </p:txBody>
      </p:sp>
      <p:sp>
        <p:nvSpPr>
          <p:cNvPr id="5" name="Content Placeholder 2"/>
          <p:cNvSpPr>
            <a:spLocks noGrp="1"/>
          </p:cNvSpPr>
          <p:nvPr>
            <p:ph idx="1"/>
          </p:nvPr>
        </p:nvSpPr>
        <p:spPr>
          <a:xfrm>
            <a:off x="819808" y="1296174"/>
            <a:ext cx="9230046" cy="1746571"/>
          </a:xfrm>
        </p:spPr>
        <p:txBody>
          <a:bodyPr>
            <a:noAutofit/>
          </a:bodyPr>
          <a:lstStyle/>
          <a:p>
            <a:r>
              <a:rPr lang="en-US" dirty="0" smtClean="0"/>
              <a:t>In this when the data is stored then we have no right to change or alter any data to it.</a:t>
            </a:r>
          </a:p>
          <a:p>
            <a:r>
              <a:rPr lang="en-US" dirty="0" smtClean="0"/>
              <a:t>In this the data is written by manufacturer company, even you can also purchase blank PROM chip but it can be programmed by special tool such as PROM programmers</a:t>
            </a:r>
          </a:p>
          <a:p>
            <a:r>
              <a:rPr lang="en-US" dirty="0" smtClean="0"/>
              <a:t>In general PC’s mainly PROM is used because we don’t have to alter any date to it.</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8858" y="3744966"/>
            <a:ext cx="3656104" cy="2009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4576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38896" y="3845574"/>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EEPROM(Electrically Erasable PROM):</a:t>
            </a:r>
            <a:r>
              <a:rPr lang="en-US" sz="4400" dirty="0" smtClean="0"/>
              <a:t/>
            </a:r>
            <a:br>
              <a:rPr lang="en-US" sz="4400" dirty="0" smtClean="0"/>
            </a:br>
            <a:endParaRPr lang="en-US" dirty="0"/>
          </a:p>
        </p:txBody>
      </p:sp>
      <p:sp>
        <p:nvSpPr>
          <p:cNvPr id="5" name="Content Placeholder 2"/>
          <p:cNvSpPr txBox="1">
            <a:spLocks/>
          </p:cNvSpPr>
          <p:nvPr/>
        </p:nvSpPr>
        <p:spPr>
          <a:xfrm>
            <a:off x="1319049" y="4795751"/>
            <a:ext cx="9230046" cy="17465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smtClean="0"/>
              <a:t>It is a type of ROM which can be erased by electrical charges.</a:t>
            </a:r>
          </a:p>
          <a:p>
            <a:r>
              <a:rPr lang="en-US" dirty="0" smtClean="0"/>
              <a:t>EEPROM can be erased one byte at anytime rather than erasing the entire chip by ultra violet rays.</a:t>
            </a:r>
          </a:p>
        </p:txBody>
      </p:sp>
      <p:sp>
        <p:nvSpPr>
          <p:cNvPr id="6" name="Title 1"/>
          <p:cNvSpPr txBox="1">
            <a:spLocks/>
          </p:cNvSpPr>
          <p:nvPr/>
        </p:nvSpPr>
        <p:spPr>
          <a:xfrm>
            <a:off x="455118" y="787064"/>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EPROM(Erasable PROM):</a:t>
            </a:r>
            <a:r>
              <a:rPr lang="en-US" sz="4400" dirty="0" smtClean="0"/>
              <a:t/>
            </a:r>
            <a:br>
              <a:rPr lang="en-US" sz="4400" dirty="0" smtClean="0"/>
            </a:br>
            <a:endParaRPr lang="en-US" dirty="0"/>
          </a:p>
        </p:txBody>
      </p:sp>
      <p:sp>
        <p:nvSpPr>
          <p:cNvPr id="7" name="Content Placeholder 2"/>
          <p:cNvSpPr txBox="1">
            <a:spLocks/>
          </p:cNvSpPr>
          <p:nvPr/>
        </p:nvSpPr>
        <p:spPr>
          <a:xfrm>
            <a:off x="1035270" y="1516523"/>
            <a:ext cx="9230046" cy="17465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smtClean="0"/>
              <a:t>The word “Erasable” means we can change or erase the data, so in EPROM we have right to change the data.</a:t>
            </a:r>
          </a:p>
          <a:p>
            <a:r>
              <a:rPr lang="en-US" dirty="0" smtClean="0"/>
              <a:t>In this we can change the data with the help of ultra violet rays. </a:t>
            </a:r>
          </a:p>
          <a:p>
            <a:r>
              <a:rPr lang="en-US" dirty="0" smtClean="0"/>
              <a:t>EPROM is much expensive than PROM. </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4808" y="2629507"/>
            <a:ext cx="4090975" cy="2194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5238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71585"/>
          </a:xfrm>
        </p:spPr>
        <p:txBody>
          <a:bodyPr/>
          <a:lstStyle/>
          <a:p>
            <a:r>
              <a:rPr lang="en-US" dirty="0" smtClean="0"/>
              <a:t>RAM(Random Access Memory)</a:t>
            </a:r>
            <a:endParaRPr lang="en-US" dirty="0"/>
          </a:p>
        </p:txBody>
      </p:sp>
      <p:sp>
        <p:nvSpPr>
          <p:cNvPr id="3" name="Content Placeholder 2"/>
          <p:cNvSpPr>
            <a:spLocks noGrp="1"/>
          </p:cNvSpPr>
          <p:nvPr>
            <p:ph idx="1"/>
          </p:nvPr>
        </p:nvSpPr>
        <p:spPr>
          <a:xfrm>
            <a:off x="819808" y="1296174"/>
            <a:ext cx="9230046" cy="2124943"/>
          </a:xfrm>
        </p:spPr>
        <p:txBody>
          <a:bodyPr>
            <a:normAutofit/>
          </a:bodyPr>
          <a:lstStyle/>
          <a:p>
            <a:pPr marL="0" indent="0">
              <a:buNone/>
            </a:pPr>
            <a:r>
              <a:rPr lang="en-US" dirty="0" smtClean="0"/>
              <a:t>	RAM stores the data which the user currently uses are as we say it stores the data temporarily in it. </a:t>
            </a:r>
          </a:p>
          <a:p>
            <a:pPr marL="0" indent="0">
              <a:buNone/>
            </a:pPr>
            <a:r>
              <a:rPr lang="en-US" dirty="0" smtClean="0"/>
              <a:t>	Ram needs power or electricity to work, when the computer power is turned off then all the data in it will be erased automatically.  This is the circuit which have its separate slot in mother board. This allows the computer to run the software faster.</a:t>
            </a:r>
          </a:p>
          <a:p>
            <a:pPr marL="0" indent="0">
              <a:buNone/>
            </a:pPr>
            <a:endParaRPr lang="en-US" dirty="0"/>
          </a:p>
        </p:txBody>
      </p:sp>
      <p:sp>
        <p:nvSpPr>
          <p:cNvPr id="5" name="Title 1"/>
          <p:cNvSpPr txBox="1">
            <a:spLocks/>
          </p:cNvSpPr>
          <p:nvPr/>
        </p:nvSpPr>
        <p:spPr>
          <a:xfrm>
            <a:off x="586498" y="3668735"/>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Types of RAM:</a:t>
            </a:r>
            <a:r>
              <a:rPr lang="en-US" sz="4400" dirty="0" smtClean="0"/>
              <a:t/>
            </a:r>
            <a:br>
              <a:rPr lang="en-US" sz="4400" dirty="0" smtClean="0"/>
            </a:br>
            <a:endParaRPr lang="en-US" dirty="0"/>
          </a:p>
        </p:txBody>
      </p:sp>
      <p:sp>
        <p:nvSpPr>
          <p:cNvPr id="6" name="Content Placeholder 2"/>
          <p:cNvSpPr txBox="1">
            <a:spLocks/>
          </p:cNvSpPr>
          <p:nvPr/>
        </p:nvSpPr>
        <p:spPr>
          <a:xfrm>
            <a:off x="586498" y="4239071"/>
            <a:ext cx="9230046" cy="212494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smtClean="0"/>
              <a:t>SRAM</a:t>
            </a:r>
          </a:p>
          <a:p>
            <a:r>
              <a:rPr lang="en-US" dirty="0" smtClean="0"/>
              <a:t>DRAM</a:t>
            </a:r>
            <a:endParaRPr lang="en-US" dirty="0"/>
          </a:p>
        </p:txBody>
      </p:sp>
    </p:spTree>
    <p:extLst>
      <p:ext uri="{BB962C8B-B14F-4D97-AF65-F5344CB8AC3E}">
        <p14:creationId xmlns:p14="http://schemas.microsoft.com/office/powerpoint/2010/main" val="27006677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86497" y="681960"/>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SRAM(Static RAM):</a:t>
            </a:r>
            <a:r>
              <a:rPr lang="en-US" sz="4400" dirty="0" smtClean="0"/>
              <a:t/>
            </a:r>
            <a:br>
              <a:rPr lang="en-US" sz="4400" dirty="0" smtClean="0"/>
            </a:br>
            <a:endParaRPr lang="en-US" dirty="0"/>
          </a:p>
        </p:txBody>
      </p:sp>
      <p:sp>
        <p:nvSpPr>
          <p:cNvPr id="5" name="Content Placeholder 2"/>
          <p:cNvSpPr>
            <a:spLocks noGrp="1"/>
          </p:cNvSpPr>
          <p:nvPr>
            <p:ph idx="1"/>
          </p:nvPr>
        </p:nvSpPr>
        <p:spPr>
          <a:xfrm>
            <a:off x="819808" y="1296174"/>
            <a:ext cx="9230046" cy="1746571"/>
          </a:xfrm>
        </p:spPr>
        <p:txBody>
          <a:bodyPr>
            <a:normAutofit fontScale="92500" lnSpcReduction="20000"/>
          </a:bodyPr>
          <a:lstStyle/>
          <a:p>
            <a:r>
              <a:rPr lang="en-US" dirty="0" smtClean="0"/>
              <a:t>The word “Static” refers that the memory retains its contents as long as the power is supplied so that’s why we can say this is volatile in nature. </a:t>
            </a:r>
          </a:p>
          <a:p>
            <a:r>
              <a:rPr lang="en-US" dirty="0" smtClean="0"/>
              <a:t>SRAM does not need to be refreshed periodically. </a:t>
            </a:r>
          </a:p>
          <a:p>
            <a:r>
              <a:rPr lang="en-US" dirty="0" smtClean="0"/>
              <a:t>SRAM is faster but more expensive than DRAM.</a:t>
            </a:r>
          </a:p>
          <a:p>
            <a:r>
              <a:rPr lang="en-US" dirty="0" smtClean="0"/>
              <a:t>SRAM is made up of Transistors.</a:t>
            </a:r>
          </a:p>
          <a:p>
            <a:pPr marL="0" indent="0">
              <a:buNone/>
            </a:pPr>
            <a:endParaRPr lang="en-US" dirty="0"/>
          </a:p>
        </p:txBody>
      </p:sp>
      <p:sp>
        <p:nvSpPr>
          <p:cNvPr id="6" name="Title 1"/>
          <p:cNvSpPr txBox="1">
            <a:spLocks/>
          </p:cNvSpPr>
          <p:nvPr/>
        </p:nvSpPr>
        <p:spPr>
          <a:xfrm>
            <a:off x="586496" y="3261037"/>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DRAM(Dynamic RAM):</a:t>
            </a:r>
            <a:r>
              <a:rPr lang="en-US" sz="4400" dirty="0" smtClean="0"/>
              <a:t/>
            </a:r>
            <a:br>
              <a:rPr lang="en-US" sz="4400" dirty="0" smtClean="0"/>
            </a:br>
            <a:endParaRPr lang="en-US" dirty="0"/>
          </a:p>
        </p:txBody>
      </p:sp>
      <p:sp>
        <p:nvSpPr>
          <p:cNvPr id="7" name="Content Placeholder 2"/>
          <p:cNvSpPr txBox="1">
            <a:spLocks/>
          </p:cNvSpPr>
          <p:nvPr/>
        </p:nvSpPr>
        <p:spPr>
          <a:xfrm>
            <a:off x="972208" y="3958965"/>
            <a:ext cx="9230046" cy="1746571"/>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smtClean="0"/>
              <a:t>It contains data only when electricity is available.</a:t>
            </a:r>
          </a:p>
          <a:p>
            <a:r>
              <a:rPr lang="en-US" dirty="0" smtClean="0"/>
              <a:t>DRAM needs to refreshed periodically due to this, this RAM works slower than SRAM.</a:t>
            </a:r>
          </a:p>
          <a:p>
            <a:r>
              <a:rPr lang="en-US" dirty="0" smtClean="0"/>
              <a:t>Mainly general PC uses this RA</a:t>
            </a:r>
            <a:r>
              <a:rPr lang="en-US" dirty="0"/>
              <a:t>M</a:t>
            </a:r>
            <a:r>
              <a:rPr lang="en-US" dirty="0" smtClean="0"/>
              <a:t> because it is much cheaper than SRAM and requires less space.</a:t>
            </a:r>
          </a:p>
          <a:p>
            <a:r>
              <a:rPr lang="en-US" dirty="0" smtClean="0"/>
              <a:t>DRAM is made up Capacitors.</a:t>
            </a:r>
            <a:endParaRPr lang="en-US" dirty="0"/>
          </a:p>
        </p:txBody>
      </p:sp>
    </p:spTree>
    <p:extLst>
      <p:ext uri="{BB962C8B-B14F-4D97-AF65-F5344CB8AC3E}">
        <p14:creationId xmlns:p14="http://schemas.microsoft.com/office/powerpoint/2010/main" val="36716648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5657" y="1548421"/>
            <a:ext cx="8946541" cy="4195481"/>
          </a:xfrm>
        </p:spPr>
        <p:txBody>
          <a:bodyPr/>
          <a:lstStyle/>
          <a:p>
            <a:pPr marL="0" indent="0">
              <a:buNone/>
            </a:pPr>
            <a:r>
              <a:rPr lang="en-US" b="1" dirty="0" smtClean="0"/>
              <a:t>DDR 1:</a:t>
            </a:r>
          </a:p>
          <a:p>
            <a:pPr marL="0" indent="0">
              <a:buNone/>
            </a:pPr>
            <a:endParaRPr lang="en-US" b="1" dirty="0"/>
          </a:p>
          <a:p>
            <a:pPr marL="0" indent="0">
              <a:buNone/>
            </a:pPr>
            <a:endParaRPr lang="en-US" b="1" dirty="0" smtClean="0"/>
          </a:p>
          <a:p>
            <a:pPr marL="0" indent="0">
              <a:buNone/>
            </a:pPr>
            <a:r>
              <a:rPr lang="en-US" b="1" dirty="0" smtClean="0"/>
              <a:t>DDR2:</a:t>
            </a:r>
          </a:p>
          <a:p>
            <a:pPr marL="0" indent="0">
              <a:buNone/>
            </a:pPr>
            <a:endParaRPr lang="en-US" b="1" dirty="0"/>
          </a:p>
          <a:p>
            <a:pPr marL="0" indent="0">
              <a:buNone/>
            </a:pPr>
            <a:endParaRPr lang="en-US" b="1" dirty="0" smtClean="0"/>
          </a:p>
          <a:p>
            <a:pPr marL="0" indent="0">
              <a:buNone/>
            </a:pPr>
            <a:endParaRPr lang="en-US" b="1" dirty="0"/>
          </a:p>
          <a:p>
            <a:pPr marL="0" indent="0">
              <a:buNone/>
            </a:pPr>
            <a:r>
              <a:rPr lang="en-US" b="1" dirty="0" smtClean="0"/>
              <a:t>DDR3:</a:t>
            </a:r>
          </a:p>
        </p:txBody>
      </p:sp>
      <p:sp>
        <p:nvSpPr>
          <p:cNvPr id="4" name="Title 1"/>
          <p:cNvSpPr txBox="1">
            <a:spLocks noGrp="1"/>
          </p:cNvSpPr>
          <p:nvPr>
            <p:ph type="title"/>
          </p:nvPr>
        </p:nvSpPr>
        <p:spPr>
          <a:xfrm>
            <a:off x="646111" y="452718"/>
            <a:ext cx="9404723" cy="65086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Types of DRAM:</a:t>
            </a:r>
            <a:r>
              <a:rPr lang="en-US" sz="4400" dirty="0" smtClean="0"/>
              <a:t/>
            </a:r>
            <a:br>
              <a:rPr lang="en-US" sz="4400" dirty="0" smtClean="0"/>
            </a:br>
            <a:endParaRPr lang="en-US" dirty="0"/>
          </a:p>
        </p:txBody>
      </p:sp>
    </p:spTree>
    <p:extLst>
      <p:ext uri="{BB962C8B-B14F-4D97-AF65-F5344CB8AC3E}">
        <p14:creationId xmlns:p14="http://schemas.microsoft.com/office/powerpoint/2010/main" val="252943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87351"/>
          </a:xfrm>
        </p:spPr>
        <p:txBody>
          <a:bodyPr/>
          <a:lstStyle/>
          <a:p>
            <a:r>
              <a:rPr lang="en-US" dirty="0" smtClean="0"/>
              <a:t>CACHE MEMORY</a:t>
            </a:r>
            <a:endParaRPr lang="en-US" dirty="0"/>
          </a:p>
        </p:txBody>
      </p:sp>
      <p:sp>
        <p:nvSpPr>
          <p:cNvPr id="4" name="Content Placeholder 2"/>
          <p:cNvSpPr txBox="1">
            <a:spLocks/>
          </p:cNvSpPr>
          <p:nvPr/>
        </p:nvSpPr>
        <p:spPr>
          <a:xfrm>
            <a:off x="972208" y="3958965"/>
            <a:ext cx="9230046" cy="17465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endParaRPr lang="en-US" dirty="0"/>
          </a:p>
        </p:txBody>
      </p:sp>
      <p:sp>
        <p:nvSpPr>
          <p:cNvPr id="6" name="Content Placeholder 2"/>
          <p:cNvSpPr txBox="1">
            <a:spLocks/>
          </p:cNvSpPr>
          <p:nvPr/>
        </p:nvSpPr>
        <p:spPr>
          <a:xfrm>
            <a:off x="1129864" y="1431226"/>
            <a:ext cx="5381295" cy="47015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a:t>Cache memory, also called CPU </a:t>
            </a:r>
            <a:r>
              <a:rPr lang="en-US" dirty="0" smtClean="0"/>
              <a:t>memory.</a:t>
            </a:r>
          </a:p>
          <a:p>
            <a:r>
              <a:rPr lang="en-US" dirty="0" smtClean="0"/>
              <a:t>It </a:t>
            </a:r>
            <a:r>
              <a:rPr lang="en-US" dirty="0"/>
              <a:t>is random access </a:t>
            </a:r>
            <a:r>
              <a:rPr lang="en-US" dirty="0" smtClean="0"/>
              <a:t>memory</a:t>
            </a:r>
            <a:r>
              <a:rPr lang="en-US" dirty="0"/>
              <a:t> (RAM) </a:t>
            </a:r>
            <a:r>
              <a:rPr lang="en-US" dirty="0" smtClean="0"/>
              <a:t>.</a:t>
            </a:r>
          </a:p>
          <a:p>
            <a:r>
              <a:rPr lang="en-US" dirty="0"/>
              <a:t>C</a:t>
            </a:r>
            <a:r>
              <a:rPr lang="en-US" dirty="0" smtClean="0"/>
              <a:t>omputer</a:t>
            </a:r>
            <a:r>
              <a:rPr lang="en-US" dirty="0"/>
              <a:t> microprocessor can access more quickly than it can access regular RAM</a:t>
            </a:r>
            <a:r>
              <a:rPr lang="en-US" dirty="0" smtClean="0"/>
              <a:t>.</a:t>
            </a:r>
          </a:p>
          <a:p>
            <a:r>
              <a:rPr lang="en-US" dirty="0" smtClean="0"/>
              <a:t> </a:t>
            </a:r>
            <a:r>
              <a:rPr lang="en-US" dirty="0"/>
              <a:t>This memory is typically integrated directly with the CPU chip or placed on a separate </a:t>
            </a:r>
            <a:r>
              <a:rPr lang="en-US" dirty="0" smtClean="0"/>
              <a:t>chip that </a:t>
            </a:r>
            <a:r>
              <a:rPr lang="en-US" dirty="0"/>
              <a:t>has </a:t>
            </a:r>
            <a:r>
              <a:rPr lang="en-US" dirty="0" smtClean="0"/>
              <a:t>a separate</a:t>
            </a:r>
            <a:r>
              <a:rPr lang="en-US" dirty="0"/>
              <a:t> bus interconnect with the </a:t>
            </a:r>
            <a:r>
              <a:rPr lang="en-US" dirty="0" smtClean="0"/>
              <a:t>CPU.</a:t>
            </a:r>
          </a:p>
          <a:p>
            <a:r>
              <a:rPr lang="en-US" dirty="0" smtClean="0"/>
              <a:t>This memory contains more frequently used data.</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0345" y="1629760"/>
            <a:ext cx="5139560" cy="3777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7665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TYPES OF HARDWARE</a:t>
            </a:r>
            <a:endParaRPr lang="en-US" b="1" dirty="0"/>
          </a:p>
        </p:txBody>
      </p:sp>
      <p:sp>
        <p:nvSpPr>
          <p:cNvPr id="3" name="Content Placeholder 2"/>
          <p:cNvSpPr>
            <a:spLocks noGrp="1"/>
          </p:cNvSpPr>
          <p:nvPr>
            <p:ph idx="1"/>
          </p:nvPr>
        </p:nvSpPr>
        <p:spPr>
          <a:xfrm>
            <a:off x="1103311" y="2052918"/>
            <a:ext cx="10842503" cy="4195481"/>
          </a:xfrm>
        </p:spPr>
        <p:txBody>
          <a:bodyPr/>
          <a:lstStyle/>
          <a:p>
            <a:r>
              <a:rPr lang="en-US" dirty="0"/>
              <a:t> </a:t>
            </a:r>
            <a:r>
              <a:rPr lang="en-US" sz="2800" dirty="0" smtClean="0"/>
              <a:t>There are two types of Hardware.</a:t>
            </a:r>
          </a:p>
          <a:p>
            <a:pPr marL="0" indent="0">
              <a:buNone/>
            </a:pPr>
            <a:r>
              <a:rPr lang="en-US" sz="2800" dirty="0"/>
              <a:t> </a:t>
            </a:r>
            <a:r>
              <a:rPr lang="en-US" sz="2800" dirty="0" smtClean="0"/>
              <a:t>             1.</a:t>
            </a:r>
            <a:r>
              <a:rPr lang="en-US" sz="3200" dirty="0" smtClean="0"/>
              <a:t>Internal Hardware</a:t>
            </a:r>
          </a:p>
          <a:p>
            <a:pPr marL="0" indent="0">
              <a:buNone/>
            </a:pPr>
            <a:r>
              <a:rPr lang="en-US" dirty="0" smtClean="0"/>
              <a:t>                           Examples : Mother </a:t>
            </a:r>
            <a:r>
              <a:rPr lang="en-US" dirty="0"/>
              <a:t>B</a:t>
            </a:r>
            <a:r>
              <a:rPr lang="en-US" dirty="0" smtClean="0"/>
              <a:t>oard, Hard disk and RAM.   </a:t>
            </a:r>
          </a:p>
          <a:p>
            <a:pPr marL="0" indent="0">
              <a:buNone/>
            </a:pPr>
            <a:r>
              <a:rPr lang="en-US" dirty="0" smtClean="0"/>
              <a:t>			</a:t>
            </a:r>
            <a:r>
              <a:rPr lang="en-US" sz="3200" dirty="0" smtClean="0"/>
              <a:t>2.External Hardware</a:t>
            </a:r>
          </a:p>
          <a:p>
            <a:pPr marL="0" indent="0">
              <a:buNone/>
            </a:pPr>
            <a:r>
              <a:rPr lang="en-US" sz="3200" dirty="0"/>
              <a:t> </a:t>
            </a:r>
            <a:r>
              <a:rPr lang="en-US" sz="3200" dirty="0" smtClean="0"/>
              <a:t>                </a:t>
            </a:r>
            <a:r>
              <a:rPr lang="en-US" dirty="0" smtClean="0"/>
              <a:t>Examples </a:t>
            </a:r>
            <a:r>
              <a:rPr lang="en-US" dirty="0"/>
              <a:t>: Keyboard, Mouse, </a:t>
            </a:r>
            <a:r>
              <a:rPr lang="en-US" dirty="0" smtClean="0"/>
              <a:t>Scanner and </a:t>
            </a:r>
            <a:r>
              <a:rPr lang="en-US" dirty="0"/>
              <a:t>Printer</a:t>
            </a:r>
            <a:r>
              <a:rPr lang="en-US" sz="3200" dirty="0" smtClean="0"/>
              <a:t>.</a:t>
            </a:r>
          </a:p>
        </p:txBody>
      </p:sp>
    </p:spTree>
    <p:extLst>
      <p:ext uri="{BB962C8B-B14F-4D97-AF65-F5344CB8AC3E}">
        <p14:creationId xmlns:p14="http://schemas.microsoft.com/office/powerpoint/2010/main" val="39678031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cache memory:</a:t>
            </a:r>
            <a:endParaRPr lang="en-US" dirty="0"/>
          </a:p>
        </p:txBody>
      </p:sp>
      <p:sp>
        <p:nvSpPr>
          <p:cNvPr id="3" name="Content Placeholder 2"/>
          <p:cNvSpPr>
            <a:spLocks noGrp="1"/>
          </p:cNvSpPr>
          <p:nvPr>
            <p:ph idx="1"/>
          </p:nvPr>
        </p:nvSpPr>
        <p:spPr/>
        <p:txBody>
          <a:bodyPr/>
          <a:lstStyle/>
          <a:p>
            <a:r>
              <a:rPr lang="en-US" dirty="0" smtClean="0"/>
              <a:t>A memory bank built into the CPU chip, Also known as primary cache</a:t>
            </a:r>
          </a:p>
          <a:p>
            <a:r>
              <a:rPr lang="en-US" dirty="0" smtClean="0"/>
              <a:t>It is the fastest memory in the computer and it is closest to microprocessor.</a:t>
            </a:r>
          </a:p>
          <a:p>
            <a:endParaRPr lang="en-US" dirty="0" smtClean="0"/>
          </a:p>
          <a:p>
            <a:endParaRPr lang="en-US" dirty="0"/>
          </a:p>
          <a:p>
            <a:r>
              <a:rPr lang="en-US" dirty="0" smtClean="0"/>
              <a:t>L2 cache memory is present on a separate chip.</a:t>
            </a:r>
            <a:r>
              <a:rPr lang="en-US" dirty="0"/>
              <a:t> </a:t>
            </a:r>
            <a:r>
              <a:rPr lang="en-US" dirty="0" smtClean="0"/>
              <a:t>That means it is a expansion card that can be quickly accessed than main memory.</a:t>
            </a:r>
          </a:p>
        </p:txBody>
      </p:sp>
      <p:sp>
        <p:nvSpPr>
          <p:cNvPr id="4" name="Title 1"/>
          <p:cNvSpPr txBox="1">
            <a:spLocks/>
          </p:cNvSpPr>
          <p:nvPr/>
        </p:nvSpPr>
        <p:spPr>
          <a:xfrm>
            <a:off x="1106758" y="1384940"/>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L1 cache:</a:t>
            </a:r>
            <a:r>
              <a:rPr lang="en-US" sz="4400" dirty="0" smtClean="0"/>
              <a:t/>
            </a:r>
            <a:br>
              <a:rPr lang="en-US" sz="4400" dirty="0" smtClean="0"/>
            </a:br>
            <a:endParaRPr lang="en-US" dirty="0"/>
          </a:p>
        </p:txBody>
      </p:sp>
      <p:sp>
        <p:nvSpPr>
          <p:cNvPr id="5" name="Title 1"/>
          <p:cNvSpPr txBox="1">
            <a:spLocks/>
          </p:cNvSpPr>
          <p:nvPr/>
        </p:nvSpPr>
        <p:spPr>
          <a:xfrm>
            <a:off x="933338" y="3734003"/>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L2 cache:</a:t>
            </a:r>
            <a:r>
              <a:rPr lang="en-US" sz="4400" b="1" dirty="0" smtClean="0"/>
              <a:t/>
            </a:r>
            <a:br>
              <a:rPr lang="en-US" sz="4400" b="1" dirty="0" smtClean="0"/>
            </a:br>
            <a:endParaRPr lang="en-US" b="1" dirty="0"/>
          </a:p>
        </p:txBody>
      </p:sp>
    </p:spTree>
    <p:extLst>
      <p:ext uri="{BB962C8B-B14F-4D97-AF65-F5344CB8AC3E}">
        <p14:creationId xmlns:p14="http://schemas.microsoft.com/office/powerpoint/2010/main" val="34127086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Motherboard</a:t>
            </a:r>
            <a:endParaRPr lang="en-US" dirty="0"/>
          </a:p>
        </p:txBody>
      </p:sp>
      <p:pic>
        <p:nvPicPr>
          <p:cNvPr id="2050" name="Picture 2" descr="Image result for mother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163" y="1292368"/>
            <a:ext cx="5024618" cy="357917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1129864" y="2273294"/>
            <a:ext cx="5381295" cy="47015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endParaRPr lang="en-US" dirty="0"/>
          </a:p>
        </p:txBody>
      </p:sp>
      <p:sp>
        <p:nvSpPr>
          <p:cNvPr id="6" name="Content Placeholder 2"/>
          <p:cNvSpPr txBox="1">
            <a:spLocks/>
          </p:cNvSpPr>
          <p:nvPr/>
        </p:nvSpPr>
        <p:spPr>
          <a:xfrm>
            <a:off x="1129864" y="1657741"/>
            <a:ext cx="5381295" cy="252012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a:t>A motherboard is the main printed circuit board (</a:t>
            </a:r>
            <a:r>
              <a:rPr lang="en-US" u="sng" dirty="0">
                <a:hlinkClick r:id="rId3"/>
              </a:rPr>
              <a:t>PCB</a:t>
            </a:r>
            <a:r>
              <a:rPr lang="en-US" dirty="0"/>
              <a:t>) in a computer. </a:t>
            </a:r>
            <a:endParaRPr lang="en-US" dirty="0" smtClean="0"/>
          </a:p>
          <a:p>
            <a:r>
              <a:rPr lang="en-US" dirty="0" smtClean="0"/>
              <a:t>The </a:t>
            </a:r>
            <a:r>
              <a:rPr lang="en-US" dirty="0"/>
              <a:t>motherboard is a computer’s central communications backbone connectivity point, through which all components and external peripherals connect.</a:t>
            </a:r>
          </a:p>
        </p:txBody>
      </p:sp>
    </p:spTree>
    <p:extLst>
      <p:ext uri="{BB962C8B-B14F-4D97-AF65-F5344CB8AC3E}">
        <p14:creationId xmlns:p14="http://schemas.microsoft.com/office/powerpoint/2010/main" val="99106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456" y="452718"/>
            <a:ext cx="9404723" cy="934648"/>
          </a:xfrm>
        </p:spPr>
        <p:txBody>
          <a:bodyPr/>
          <a:lstStyle/>
          <a:p>
            <a:r>
              <a:rPr lang="en-US" dirty="0" smtClean="0"/>
              <a:t>Types of Motherboard:</a:t>
            </a:r>
            <a:endParaRPr lang="en-US" dirty="0"/>
          </a:p>
        </p:txBody>
      </p:sp>
      <p:sp>
        <p:nvSpPr>
          <p:cNvPr id="3" name="Content Placeholder 2"/>
          <p:cNvSpPr>
            <a:spLocks noGrp="1"/>
          </p:cNvSpPr>
          <p:nvPr>
            <p:ph idx="1"/>
          </p:nvPr>
        </p:nvSpPr>
        <p:spPr>
          <a:xfrm>
            <a:off x="1103312" y="2052918"/>
            <a:ext cx="5985259" cy="4195481"/>
          </a:xfrm>
        </p:spPr>
        <p:txBody>
          <a:bodyPr/>
          <a:lstStyle/>
          <a:p>
            <a:r>
              <a:rPr lang="en-US" dirty="0"/>
              <a:t>The oldest of the main boards, these motherboards were used in earlier 286/386 or 486 computers. </a:t>
            </a:r>
            <a:endParaRPr lang="en-US" dirty="0" smtClean="0"/>
          </a:p>
          <a:p>
            <a:r>
              <a:rPr lang="en-US" dirty="0" smtClean="0"/>
              <a:t>The </a:t>
            </a:r>
            <a:r>
              <a:rPr lang="en-US" dirty="0"/>
              <a:t>AT means the board consists of advanced technology(AT) power connectors. </a:t>
            </a:r>
            <a:endParaRPr lang="en-US" dirty="0" smtClean="0"/>
          </a:p>
          <a:p>
            <a:r>
              <a:rPr lang="en-US" dirty="0" smtClean="0"/>
              <a:t>There </a:t>
            </a:r>
            <a:r>
              <a:rPr lang="en-US" dirty="0"/>
              <a:t>are two power connectors of 6 pin each mounted on the AT motherboards. </a:t>
            </a:r>
            <a:endParaRPr lang="en-US" dirty="0" smtClean="0"/>
          </a:p>
          <a:p>
            <a:r>
              <a:rPr lang="en-US" dirty="0" smtClean="0"/>
              <a:t>The </a:t>
            </a:r>
            <a:r>
              <a:rPr lang="en-US" dirty="0"/>
              <a:t>AT motherboards were available in the early 80’s.</a:t>
            </a:r>
          </a:p>
        </p:txBody>
      </p:sp>
      <p:sp>
        <p:nvSpPr>
          <p:cNvPr id="4" name="Title 1"/>
          <p:cNvSpPr txBox="1">
            <a:spLocks/>
          </p:cNvSpPr>
          <p:nvPr/>
        </p:nvSpPr>
        <p:spPr>
          <a:xfrm>
            <a:off x="782746" y="1235739"/>
            <a:ext cx="3663130" cy="107653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AT Motherboard:</a:t>
            </a:r>
            <a:endParaRPr lang="en-US" sz="2800" b="1"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1323" y="1774007"/>
            <a:ext cx="4409747" cy="381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63745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82746" y="697470"/>
            <a:ext cx="3663130" cy="107653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ATX Motherboard:</a:t>
            </a:r>
            <a:endParaRPr lang="en-US" sz="2800" b="1" dirty="0"/>
          </a:p>
        </p:txBody>
      </p:sp>
      <p:sp>
        <p:nvSpPr>
          <p:cNvPr id="5" name="Content Placeholder 2"/>
          <p:cNvSpPr>
            <a:spLocks noGrp="1"/>
          </p:cNvSpPr>
          <p:nvPr>
            <p:ph idx="1"/>
          </p:nvPr>
        </p:nvSpPr>
        <p:spPr>
          <a:xfrm>
            <a:off x="1103312" y="2052918"/>
            <a:ext cx="5985259" cy="4195481"/>
          </a:xfrm>
        </p:spPr>
        <p:txBody>
          <a:bodyPr/>
          <a:lstStyle/>
          <a:p>
            <a:r>
              <a:rPr lang="en-US" dirty="0"/>
              <a:t>The ATX motherboards started in 90’s and are still available</a:t>
            </a:r>
            <a:r>
              <a:rPr lang="en-US" dirty="0" smtClean="0"/>
              <a:t>.</a:t>
            </a:r>
          </a:p>
          <a:p>
            <a:r>
              <a:rPr lang="en-US" dirty="0" smtClean="0"/>
              <a:t> </a:t>
            </a:r>
            <a:r>
              <a:rPr lang="en-US" dirty="0"/>
              <a:t>The ATX connector on the motherboard consists of a single connector. </a:t>
            </a:r>
            <a:endParaRPr lang="en-US" dirty="0" smtClean="0"/>
          </a:p>
          <a:p>
            <a:r>
              <a:rPr lang="en-US" dirty="0" smtClean="0"/>
              <a:t>These </a:t>
            </a:r>
            <a:r>
              <a:rPr lang="en-US" dirty="0"/>
              <a:t>boards are used for P2/P3 or P/4 processors.</a:t>
            </a:r>
          </a:p>
        </p:txBody>
      </p:sp>
      <p:sp>
        <p:nvSpPr>
          <p:cNvPr id="6" name="Rectangle 5"/>
          <p:cNvSpPr/>
          <p:nvPr/>
        </p:nvSpPr>
        <p:spPr>
          <a:xfrm>
            <a:off x="7194332" y="5130629"/>
            <a:ext cx="6096000" cy="923330"/>
          </a:xfrm>
          <a:prstGeom prst="rect">
            <a:avLst/>
          </a:prstGeom>
        </p:spPr>
        <p:txBody>
          <a:bodyPr>
            <a:spAutoFit/>
          </a:bodyPr>
          <a:lstStyle/>
          <a:p>
            <a:r>
              <a:rPr lang="en-US" b="1" dirty="0"/>
              <a:t>Motherboard for P1/P2 </a:t>
            </a:r>
            <a:r>
              <a:rPr lang="en-US" b="1" dirty="0" smtClean="0"/>
              <a:t>processors</a:t>
            </a:r>
            <a:endParaRPr lang="en-US" dirty="0"/>
          </a:p>
          <a:p>
            <a:r>
              <a:rPr lang="en-US" dirty="0">
                <a:hlinkClick r:id="rId2"/>
              </a:rPr>
              <a:t/>
            </a:r>
            <a:br>
              <a:rPr lang="en-US" dirty="0">
                <a:hlinkClick r:id="rId2"/>
              </a:rPr>
            </a:br>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616" y="1434662"/>
            <a:ext cx="4991100" cy="3695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0953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North Bridge and South Bridge</a:t>
            </a:r>
            <a:endParaRPr lang="en-US"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25485" y="1753093"/>
            <a:ext cx="3543219" cy="419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825061" y="1728638"/>
            <a:ext cx="6663560" cy="4247317"/>
          </a:xfrm>
          <a:prstGeom prst="rect">
            <a:avLst/>
          </a:prstGeom>
        </p:spPr>
        <p:txBody>
          <a:bodyPr wrap="square">
            <a:spAutoFit/>
          </a:bodyPr>
          <a:lstStyle/>
          <a:p>
            <a:r>
              <a:rPr lang="en-US" dirty="0"/>
              <a:t>Northbridge is an Intel chipset that communicates with the computer processor and controls interaction with memory, the Peripheral Component Interconnect (PCI) bus, Level 2 cache, and all Accelerated Graphics Port (AGP) activities</a:t>
            </a:r>
            <a:r>
              <a:rPr lang="en-US" dirty="0" smtClean="0"/>
              <a:t>.</a:t>
            </a:r>
            <a:r>
              <a:rPr lang="en-US" dirty="0"/>
              <a:t> </a:t>
            </a:r>
            <a:endParaRPr lang="en-US" dirty="0" smtClean="0"/>
          </a:p>
          <a:p>
            <a:endParaRPr lang="en-US" dirty="0"/>
          </a:p>
          <a:p>
            <a:endParaRPr lang="en-US" dirty="0" smtClean="0"/>
          </a:p>
          <a:p>
            <a:endParaRPr lang="en-US" dirty="0"/>
          </a:p>
          <a:p>
            <a:endParaRPr lang="en-US" dirty="0" smtClean="0"/>
          </a:p>
          <a:p>
            <a:endParaRPr lang="en-US" dirty="0"/>
          </a:p>
          <a:p>
            <a:r>
              <a:rPr lang="en-US" dirty="0" smtClean="0"/>
              <a:t>Southbridge </a:t>
            </a:r>
            <a:r>
              <a:rPr lang="en-US" dirty="0"/>
              <a:t>is an Intel </a:t>
            </a:r>
            <a:r>
              <a:rPr lang="en-US" u="sng" dirty="0">
                <a:hlinkClick r:id="rId3"/>
              </a:rPr>
              <a:t>chipset</a:t>
            </a:r>
            <a:r>
              <a:rPr lang="en-US" dirty="0"/>
              <a:t> that manages the basic forms of input/output ( </a:t>
            </a:r>
            <a:r>
              <a:rPr lang="en-US" u="sng" dirty="0">
                <a:hlinkClick r:id="rId4"/>
              </a:rPr>
              <a:t>I/O</a:t>
            </a:r>
            <a:r>
              <a:rPr lang="en-US" dirty="0"/>
              <a:t> ) such as Universal Serial Bus ( </a:t>
            </a:r>
            <a:r>
              <a:rPr lang="en-US" u="sng" dirty="0">
                <a:hlinkClick r:id="rId5"/>
              </a:rPr>
              <a:t>USB</a:t>
            </a:r>
            <a:r>
              <a:rPr lang="en-US" dirty="0"/>
              <a:t> ), </a:t>
            </a:r>
            <a:r>
              <a:rPr lang="en-US" u="sng" dirty="0">
                <a:hlinkClick r:id="rId6"/>
              </a:rPr>
              <a:t>serial</a:t>
            </a:r>
            <a:r>
              <a:rPr lang="en-US" dirty="0"/>
              <a:t> , audio, Integrated Drive Electronics ( </a:t>
            </a:r>
            <a:r>
              <a:rPr lang="en-US" u="sng" dirty="0">
                <a:hlinkClick r:id="rId7"/>
              </a:rPr>
              <a:t>IDE</a:t>
            </a:r>
            <a:r>
              <a:rPr lang="en-US" dirty="0"/>
              <a:t> ), and Industry Standard Architecture ( </a:t>
            </a:r>
            <a:r>
              <a:rPr lang="en-US" u="sng" dirty="0">
                <a:hlinkClick r:id="rId8"/>
              </a:rPr>
              <a:t>ISA</a:t>
            </a:r>
            <a:r>
              <a:rPr lang="en-US" dirty="0"/>
              <a:t> ) I/O in a computer</a:t>
            </a:r>
          </a:p>
        </p:txBody>
      </p:sp>
    </p:spTree>
    <p:extLst>
      <p:ext uri="{BB962C8B-B14F-4D97-AF65-F5344CB8AC3E}">
        <p14:creationId xmlns:p14="http://schemas.microsoft.com/office/powerpoint/2010/main" val="2355695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MODULES</a:t>
            </a:r>
            <a:endParaRPr lang="en-US" dirty="0"/>
          </a:p>
        </p:txBody>
      </p:sp>
      <p:sp>
        <p:nvSpPr>
          <p:cNvPr id="3" name="Content Placeholder 2"/>
          <p:cNvSpPr>
            <a:spLocks noGrp="1"/>
          </p:cNvSpPr>
          <p:nvPr>
            <p:ph idx="1"/>
          </p:nvPr>
        </p:nvSpPr>
        <p:spPr/>
        <p:txBody>
          <a:bodyPr>
            <a:normAutofit/>
          </a:bodyPr>
          <a:lstStyle/>
          <a:p>
            <a:r>
              <a:rPr lang="en-US" dirty="0" smtClean="0"/>
              <a:t>SIMM</a:t>
            </a:r>
          </a:p>
          <a:p>
            <a:pPr marL="0" indent="0">
              <a:buNone/>
            </a:pPr>
            <a:r>
              <a:rPr lang="en-US" dirty="0"/>
              <a:t>	</a:t>
            </a:r>
            <a:r>
              <a:rPr lang="en-US" dirty="0" smtClean="0"/>
              <a:t>  </a:t>
            </a:r>
            <a:r>
              <a:rPr lang="en-US" dirty="0"/>
              <a:t>A </a:t>
            </a:r>
            <a:r>
              <a:rPr lang="en-US" b="1" dirty="0"/>
              <a:t>SIMM</a:t>
            </a:r>
            <a:r>
              <a:rPr lang="en-US" dirty="0"/>
              <a:t> (single in-line memory module) is a module containing one or several random access memory (RAM) chips on a small circuit board with pins that connect to the computer motherboard</a:t>
            </a:r>
            <a:r>
              <a:rPr lang="en-US" dirty="0" smtClean="0"/>
              <a:t>.</a:t>
            </a:r>
          </a:p>
          <a:p>
            <a:r>
              <a:rPr lang="en-US" dirty="0" smtClean="0"/>
              <a:t>DIMM</a:t>
            </a:r>
          </a:p>
          <a:p>
            <a:pPr marL="0" indent="0">
              <a:buNone/>
            </a:pPr>
            <a:r>
              <a:rPr lang="en-US" dirty="0" smtClean="0"/>
              <a:t>	A</a:t>
            </a:r>
            <a:r>
              <a:rPr lang="en-US" dirty="0"/>
              <a:t> </a:t>
            </a:r>
            <a:r>
              <a:rPr lang="en-US" b="1" dirty="0"/>
              <a:t>DIMM</a:t>
            </a:r>
            <a:r>
              <a:rPr lang="en-US" dirty="0"/>
              <a:t> (dual in-line memory module) is a double SIMM (single in-line memory module).</a:t>
            </a:r>
            <a:endParaRPr lang="en-US" dirty="0" smtClean="0"/>
          </a:p>
          <a:p>
            <a:r>
              <a:rPr lang="en-US" dirty="0" smtClean="0"/>
              <a:t>RIMM</a:t>
            </a:r>
          </a:p>
          <a:p>
            <a:pPr marL="0" indent="0">
              <a:buNone/>
            </a:pPr>
            <a:r>
              <a:rPr lang="en-US" dirty="0" smtClean="0"/>
              <a:t>	The </a:t>
            </a:r>
            <a:r>
              <a:rPr lang="en-US" dirty="0"/>
              <a:t>memory module used with RDRAM chips. It is similar to a DIMM package but uses different pin settings</a:t>
            </a:r>
          </a:p>
        </p:txBody>
      </p:sp>
    </p:spTree>
    <p:extLst>
      <p:ext uri="{BB962C8B-B14F-4D97-AF65-F5344CB8AC3E}">
        <p14:creationId xmlns:p14="http://schemas.microsoft.com/office/powerpoint/2010/main" val="2946942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Sockets</a:t>
            </a:r>
            <a:endParaRPr lang="en-US" dirty="0"/>
          </a:p>
        </p:txBody>
      </p:sp>
      <p:sp>
        <p:nvSpPr>
          <p:cNvPr id="3" name="Content Placeholder 2"/>
          <p:cNvSpPr>
            <a:spLocks noGrp="1"/>
          </p:cNvSpPr>
          <p:nvPr>
            <p:ph idx="1"/>
          </p:nvPr>
        </p:nvSpPr>
        <p:spPr/>
        <p:txBody>
          <a:bodyPr/>
          <a:lstStyle/>
          <a:p>
            <a:r>
              <a:rPr lang="en-US" dirty="0" smtClean="0"/>
              <a:t>LGA – Land Grid Array</a:t>
            </a:r>
          </a:p>
          <a:p>
            <a:r>
              <a:rPr lang="en-US" dirty="0"/>
              <a:t>The land grid array (</a:t>
            </a:r>
            <a:r>
              <a:rPr lang="en-US" b="1" dirty="0"/>
              <a:t>LGA</a:t>
            </a:r>
            <a:r>
              <a:rPr lang="en-US" dirty="0"/>
              <a:t>) is a type of surface-mount packaging for integrated circuits (ICs) that is notable for having the pins on the </a:t>
            </a:r>
            <a:r>
              <a:rPr lang="en-US" b="1" dirty="0"/>
              <a:t>socket</a:t>
            </a:r>
            <a:r>
              <a:rPr lang="en-US" dirty="0"/>
              <a:t> (when a </a:t>
            </a:r>
            <a:r>
              <a:rPr lang="en-US" b="1" dirty="0"/>
              <a:t>socket</a:t>
            </a:r>
            <a:r>
              <a:rPr lang="en-US" dirty="0"/>
              <a:t> is used) rather than the integrated circuit.</a:t>
            </a:r>
          </a:p>
          <a:p>
            <a:pPr marL="0" indent="0">
              <a:buNone/>
            </a:pPr>
            <a:endParaRPr lang="en-US" dirty="0" smtClean="0"/>
          </a:p>
          <a:p>
            <a:r>
              <a:rPr lang="en-US" dirty="0" smtClean="0"/>
              <a:t>Introduced by Intel.</a:t>
            </a:r>
          </a:p>
          <a:p>
            <a:r>
              <a:rPr lang="en-US" dirty="0" smtClean="0"/>
              <a:t>Some LGA sockets</a:t>
            </a:r>
          </a:p>
          <a:p>
            <a:pPr marL="0" indent="0">
              <a:buNone/>
            </a:pPr>
            <a:r>
              <a:rPr lang="en-US" dirty="0"/>
              <a:t> </a:t>
            </a:r>
            <a:r>
              <a:rPr lang="en-US" dirty="0" smtClean="0"/>
              <a:t>                                LGA 775                 LGA 1156                                      </a:t>
            </a:r>
          </a:p>
          <a:p>
            <a:pPr marL="0" indent="0">
              <a:buNone/>
            </a:pPr>
            <a:r>
              <a:rPr lang="en-US" dirty="0" smtClean="0"/>
              <a:t>                                 LGA 1155               LGA 1366</a:t>
            </a:r>
            <a:endParaRPr lang="en-US" dirty="0"/>
          </a:p>
          <a:p>
            <a:pPr marL="0" indent="0">
              <a:buNone/>
            </a:pPr>
            <a:endParaRPr lang="en-US" dirty="0" smtClean="0"/>
          </a:p>
          <a:p>
            <a:endParaRPr lang="en-US" dirty="0"/>
          </a:p>
        </p:txBody>
      </p:sp>
    </p:spTree>
    <p:extLst>
      <p:ext uri="{BB962C8B-B14F-4D97-AF65-F5344CB8AC3E}">
        <p14:creationId xmlns:p14="http://schemas.microsoft.com/office/powerpoint/2010/main" val="20361202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PGA – Pin Grid Array</a:t>
            </a:r>
            <a:endParaRPr lang="en-US" dirty="0"/>
          </a:p>
        </p:txBody>
      </p:sp>
      <p:sp>
        <p:nvSpPr>
          <p:cNvPr id="3" name="Content Placeholder 2"/>
          <p:cNvSpPr>
            <a:spLocks noGrp="1"/>
          </p:cNvSpPr>
          <p:nvPr>
            <p:ph idx="1"/>
          </p:nvPr>
        </p:nvSpPr>
        <p:spPr/>
        <p:txBody>
          <a:bodyPr/>
          <a:lstStyle/>
          <a:p>
            <a:r>
              <a:rPr lang="en-US" dirty="0"/>
              <a:t>A CPU </a:t>
            </a:r>
            <a:r>
              <a:rPr lang="en-US" b="1" dirty="0"/>
              <a:t>socket</a:t>
            </a:r>
            <a:r>
              <a:rPr lang="en-US" dirty="0"/>
              <a:t> is made of plastic, and comes with a lever or </a:t>
            </a:r>
            <a:r>
              <a:rPr lang="en-US" dirty="0" smtClean="0"/>
              <a:t>latch.</a:t>
            </a:r>
          </a:p>
          <a:p>
            <a:r>
              <a:rPr lang="en-US" dirty="0" smtClean="0"/>
              <a:t>There is  </a:t>
            </a:r>
            <a:r>
              <a:rPr lang="en-US" dirty="0"/>
              <a:t>metal contacts for each of the pins or lands on the CPU. </a:t>
            </a:r>
            <a:endParaRPr lang="en-US" dirty="0" smtClean="0"/>
          </a:p>
          <a:p>
            <a:r>
              <a:rPr lang="en-US" dirty="0" smtClean="0"/>
              <a:t>Many </a:t>
            </a:r>
            <a:r>
              <a:rPr lang="en-US" dirty="0"/>
              <a:t>packages are keyed to ensure the proper insertion of the CPU</a:t>
            </a:r>
            <a:r>
              <a:rPr lang="en-US" dirty="0" smtClean="0"/>
              <a:t>.</a:t>
            </a:r>
          </a:p>
          <a:p>
            <a:r>
              <a:rPr lang="en-US" dirty="0" smtClean="0"/>
              <a:t> </a:t>
            </a:r>
            <a:r>
              <a:rPr lang="en-US" dirty="0"/>
              <a:t>CPUs with a </a:t>
            </a:r>
            <a:r>
              <a:rPr lang="en-US" b="1" dirty="0"/>
              <a:t>PGA</a:t>
            </a:r>
            <a:r>
              <a:rPr lang="en-US" dirty="0"/>
              <a:t> (pin grid array) package are inserted </a:t>
            </a:r>
            <a:r>
              <a:rPr lang="en-US" dirty="0" smtClean="0"/>
              <a:t>into the</a:t>
            </a:r>
            <a:r>
              <a:rPr lang="en-US" dirty="0"/>
              <a:t> </a:t>
            </a:r>
            <a:r>
              <a:rPr lang="en-US" b="1" dirty="0"/>
              <a:t>socket</a:t>
            </a:r>
            <a:r>
              <a:rPr lang="en-US" dirty="0"/>
              <a:t> and the latch is closed</a:t>
            </a:r>
            <a:r>
              <a:rPr lang="en-US" dirty="0" smtClean="0"/>
              <a:t>.</a:t>
            </a:r>
          </a:p>
          <a:p>
            <a:r>
              <a:rPr lang="en-US" dirty="0"/>
              <a:t>Introduced by </a:t>
            </a:r>
            <a:r>
              <a:rPr lang="en-US" dirty="0" smtClean="0"/>
              <a:t>AMD.</a:t>
            </a:r>
            <a:endParaRPr lang="en-US" dirty="0"/>
          </a:p>
          <a:p>
            <a:endParaRPr lang="en-US" dirty="0"/>
          </a:p>
        </p:txBody>
      </p:sp>
    </p:spTree>
    <p:extLst>
      <p:ext uri="{BB962C8B-B14F-4D97-AF65-F5344CB8AC3E}">
        <p14:creationId xmlns:p14="http://schemas.microsoft.com/office/powerpoint/2010/main" val="167857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BUS</a:t>
            </a:r>
            <a:endParaRPr lang="en-US" b="1" dirty="0"/>
          </a:p>
        </p:txBody>
      </p:sp>
      <p:sp>
        <p:nvSpPr>
          <p:cNvPr id="3" name="Content Placeholder 2"/>
          <p:cNvSpPr>
            <a:spLocks noGrp="1"/>
          </p:cNvSpPr>
          <p:nvPr>
            <p:ph idx="1"/>
          </p:nvPr>
        </p:nvSpPr>
        <p:spPr>
          <a:xfrm>
            <a:off x="1024484" y="1501125"/>
            <a:ext cx="8946541" cy="5041565"/>
          </a:xfrm>
        </p:spPr>
        <p:txBody>
          <a:bodyPr>
            <a:normAutofit fontScale="92500" lnSpcReduction="10000"/>
          </a:bodyPr>
          <a:lstStyle/>
          <a:p>
            <a:r>
              <a:rPr lang="en-US" dirty="0"/>
              <a:t>In computer architecture, a </a:t>
            </a:r>
            <a:r>
              <a:rPr lang="en-US" b="1" dirty="0" smtClean="0"/>
              <a:t>bus</a:t>
            </a:r>
            <a:r>
              <a:rPr lang="en-US" dirty="0" smtClean="0"/>
              <a:t> </a:t>
            </a:r>
            <a:r>
              <a:rPr lang="en-US" dirty="0"/>
              <a:t>is a communication system that transfers data between components inside a computer, or between computers</a:t>
            </a:r>
            <a:r>
              <a:rPr lang="en-US" dirty="0" smtClean="0"/>
              <a:t>.</a:t>
            </a:r>
          </a:p>
          <a:p>
            <a:pPr marL="0" indent="0">
              <a:buNone/>
            </a:pPr>
            <a:endParaRPr lang="en-US" dirty="0" smtClean="0"/>
          </a:p>
          <a:p>
            <a:pPr marL="0" indent="0">
              <a:buNone/>
            </a:pPr>
            <a:r>
              <a:rPr lang="en-US" sz="3200" b="1" dirty="0" smtClean="0"/>
              <a:t>Types of BUS </a:t>
            </a:r>
          </a:p>
          <a:p>
            <a:r>
              <a:rPr lang="en-US" b="1" dirty="0" smtClean="0"/>
              <a:t>Address BUS</a:t>
            </a:r>
          </a:p>
          <a:p>
            <a:pPr marL="0" indent="0">
              <a:buNone/>
            </a:pPr>
            <a:r>
              <a:rPr lang="en-US" dirty="0" smtClean="0"/>
              <a:t>	An</a:t>
            </a:r>
            <a:r>
              <a:rPr lang="en-US" dirty="0"/>
              <a:t> address bus is a computer bus architecture used to transfer data between devices that are identified by the hardware </a:t>
            </a:r>
            <a:r>
              <a:rPr lang="en-US" b="1" dirty="0"/>
              <a:t>address</a:t>
            </a:r>
            <a:r>
              <a:rPr lang="en-US" dirty="0"/>
              <a:t> of the physical memory (the physical address), which is stored in the form of binary numbers to enable the data bus to access memory </a:t>
            </a:r>
            <a:r>
              <a:rPr lang="en-US" dirty="0" smtClean="0"/>
              <a:t>storage.</a:t>
            </a:r>
          </a:p>
          <a:p>
            <a:pPr marL="0" indent="0">
              <a:buNone/>
            </a:pPr>
            <a:endParaRPr lang="en-US" b="1" dirty="0" smtClean="0"/>
          </a:p>
          <a:p>
            <a:r>
              <a:rPr lang="en-US" b="1" dirty="0" smtClean="0"/>
              <a:t>Data BUS</a:t>
            </a:r>
          </a:p>
          <a:p>
            <a:pPr marL="0" indent="0">
              <a:buNone/>
            </a:pPr>
            <a:r>
              <a:rPr lang="en-US" dirty="0" smtClean="0"/>
              <a:t>	A </a:t>
            </a:r>
            <a:r>
              <a:rPr lang="en-US" dirty="0"/>
              <a:t>data bus is a system within a computer or device, consisting of a connector or set of wires, that provides transportation for data.</a:t>
            </a:r>
          </a:p>
        </p:txBody>
      </p:sp>
    </p:spTree>
    <p:extLst>
      <p:ext uri="{BB962C8B-B14F-4D97-AF65-F5344CB8AC3E}">
        <p14:creationId xmlns:p14="http://schemas.microsoft.com/office/powerpoint/2010/main" val="1459299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500015"/>
            <a:ext cx="9404723" cy="950413"/>
          </a:xfrm>
        </p:spPr>
        <p:txBody>
          <a:bodyPr/>
          <a:lstStyle/>
          <a:p>
            <a:r>
              <a:rPr lang="en-US" dirty="0" smtClean="0"/>
              <a:t>Expansion Slots</a:t>
            </a:r>
            <a:endParaRPr lang="en-US" dirty="0"/>
          </a:p>
        </p:txBody>
      </p:sp>
      <p:sp>
        <p:nvSpPr>
          <p:cNvPr id="3" name="Content Placeholder 2"/>
          <p:cNvSpPr>
            <a:spLocks noGrp="1"/>
          </p:cNvSpPr>
          <p:nvPr>
            <p:ph idx="1"/>
          </p:nvPr>
        </p:nvSpPr>
        <p:spPr/>
        <p:txBody>
          <a:bodyPr/>
          <a:lstStyle/>
          <a:p>
            <a:r>
              <a:rPr lang="en-US" dirty="0" smtClean="0"/>
              <a:t>PCI - </a:t>
            </a:r>
            <a:r>
              <a:rPr lang="en-US" dirty="0"/>
              <a:t> PCI is the initialism for Peripheral Component Interconnect and is part of the PCI Local Bus standard</a:t>
            </a:r>
            <a:r>
              <a:rPr lang="en-US" dirty="0" smtClean="0"/>
              <a:t>.</a:t>
            </a:r>
          </a:p>
          <a:p>
            <a:r>
              <a:rPr lang="en-US" dirty="0" smtClean="0"/>
              <a:t>Introduced by INTEL in the year 1992.</a:t>
            </a:r>
          </a:p>
          <a:p>
            <a:r>
              <a:rPr lang="en-US" dirty="0" smtClean="0"/>
              <a:t>PCI comes with both 32 bit and 64 bits.</a:t>
            </a:r>
          </a:p>
          <a:p>
            <a:r>
              <a:rPr lang="en-US" dirty="0" smtClean="0"/>
              <a:t>Used to attach the hardware to computer(motherboard).</a:t>
            </a:r>
          </a:p>
          <a:p>
            <a:pPr marL="0" indent="0">
              <a:buNone/>
            </a:pP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960" y="4367048"/>
            <a:ext cx="4698124" cy="2030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072055" y="1592317"/>
            <a:ext cx="3358055" cy="369332"/>
          </a:xfrm>
          <a:prstGeom prst="rect">
            <a:avLst/>
          </a:prstGeom>
          <a:noFill/>
        </p:spPr>
        <p:txBody>
          <a:bodyPr wrap="square" rtlCol="0">
            <a:spAutoFit/>
          </a:bodyPr>
          <a:lstStyle/>
          <a:p>
            <a:r>
              <a:rPr lang="en-US" b="1" dirty="0" smtClean="0"/>
              <a:t>PCI</a:t>
            </a:r>
            <a:endParaRPr lang="en-US" b="1" dirty="0"/>
          </a:p>
        </p:txBody>
      </p:sp>
    </p:spTree>
    <p:extLst>
      <p:ext uri="{BB962C8B-B14F-4D97-AF65-F5344CB8AC3E}">
        <p14:creationId xmlns:p14="http://schemas.microsoft.com/office/powerpoint/2010/main" val="1865627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DEVICES</a:t>
            </a:r>
            <a:endParaRPr lang="en-US" dirty="0"/>
          </a:p>
        </p:txBody>
      </p:sp>
      <p:sp>
        <p:nvSpPr>
          <p:cNvPr id="3" name="Content Placeholder 2"/>
          <p:cNvSpPr>
            <a:spLocks noGrp="1"/>
          </p:cNvSpPr>
          <p:nvPr>
            <p:ph idx="1"/>
          </p:nvPr>
        </p:nvSpPr>
        <p:spPr/>
        <p:txBody>
          <a:bodyPr/>
          <a:lstStyle/>
          <a:p>
            <a:r>
              <a:rPr lang="en-US" dirty="0"/>
              <a:t> </a:t>
            </a:r>
            <a:r>
              <a:rPr lang="en-US" sz="2800" dirty="0" smtClean="0"/>
              <a:t>An </a:t>
            </a:r>
            <a:r>
              <a:rPr lang="en-US" sz="2800" b="1" dirty="0" smtClean="0"/>
              <a:t>input device</a:t>
            </a:r>
            <a:r>
              <a:rPr lang="en-US" sz="2800" dirty="0" smtClean="0"/>
              <a:t> is any hardware </a:t>
            </a:r>
            <a:r>
              <a:rPr lang="en-US" sz="2800" b="1" dirty="0" smtClean="0"/>
              <a:t>device</a:t>
            </a:r>
            <a:r>
              <a:rPr lang="en-US" sz="2800" dirty="0" smtClean="0"/>
              <a:t> that sends data to a computer, allowing you to interact with and control it.</a:t>
            </a:r>
          </a:p>
          <a:p>
            <a:r>
              <a:rPr lang="en-US" sz="2400" dirty="0" smtClean="0"/>
              <a:t>Examples:</a:t>
            </a:r>
          </a:p>
          <a:p>
            <a:pPr marL="457200" indent="-457200">
              <a:buFont typeface="+mj-lt"/>
              <a:buAutoNum type="arabicPeriod"/>
            </a:pPr>
            <a:r>
              <a:rPr lang="en-US" dirty="0" smtClean="0"/>
              <a:t> Keyboard</a:t>
            </a:r>
          </a:p>
          <a:p>
            <a:pPr marL="457200" indent="-457200">
              <a:buFont typeface="+mj-lt"/>
              <a:buAutoNum type="arabicPeriod"/>
            </a:pPr>
            <a:r>
              <a:rPr lang="en-US" dirty="0" smtClean="0"/>
              <a:t>Mouse</a:t>
            </a:r>
          </a:p>
          <a:p>
            <a:pPr marL="457200" indent="-457200">
              <a:buFont typeface="+mj-lt"/>
              <a:buAutoNum type="arabicPeriod"/>
            </a:pPr>
            <a:r>
              <a:rPr lang="en-US" dirty="0" smtClean="0"/>
              <a:t>Scanner</a:t>
            </a:r>
          </a:p>
          <a:p>
            <a:pPr marL="457200" indent="-457200">
              <a:buFont typeface="+mj-lt"/>
              <a:buAutoNum type="arabicPeriod"/>
            </a:pPr>
            <a:r>
              <a:rPr lang="en-US" dirty="0" smtClean="0"/>
              <a:t>Joystick</a:t>
            </a:r>
          </a:p>
          <a:p>
            <a:pPr marL="457200" indent="-457200">
              <a:buFont typeface="+mj-lt"/>
              <a:buAutoNum type="arabicPeriod"/>
            </a:pPr>
            <a:r>
              <a:rPr lang="en-US" dirty="0" smtClean="0"/>
              <a:t>Barcode Reader</a:t>
            </a:r>
          </a:p>
          <a:p>
            <a:endParaRPr lang="en-US" dirty="0"/>
          </a:p>
        </p:txBody>
      </p:sp>
    </p:spTree>
    <p:extLst>
      <p:ext uri="{BB962C8B-B14F-4D97-AF65-F5344CB8AC3E}">
        <p14:creationId xmlns:p14="http://schemas.microsoft.com/office/powerpoint/2010/main" val="38944503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ISA – Industry Standard Architecture</a:t>
            </a:r>
            <a:endParaRPr lang="en-US" b="1" dirty="0"/>
          </a:p>
        </p:txBody>
      </p:sp>
      <p:sp>
        <p:nvSpPr>
          <p:cNvPr id="3" name="Content Placeholder 2"/>
          <p:cNvSpPr>
            <a:spLocks noGrp="1"/>
          </p:cNvSpPr>
          <p:nvPr>
            <p:ph idx="1"/>
          </p:nvPr>
        </p:nvSpPr>
        <p:spPr/>
        <p:txBody>
          <a:bodyPr/>
          <a:lstStyle/>
          <a:p>
            <a:r>
              <a:rPr lang="en-US" dirty="0" smtClean="0"/>
              <a:t>Introduced by IBM and headed by Mark Dean.</a:t>
            </a:r>
          </a:p>
          <a:p>
            <a:r>
              <a:rPr lang="en-US" dirty="0" smtClean="0"/>
              <a:t>16 BIT Internal bus.</a:t>
            </a:r>
          </a:p>
          <a:p>
            <a:r>
              <a:rPr lang="en-US" dirty="0" smtClean="0"/>
              <a:t>ISA was originally 8 BIT computer slot, later expanded to 16 bits.</a:t>
            </a:r>
          </a:p>
          <a:p>
            <a:r>
              <a:rPr lang="en-US" dirty="0" smtClean="0"/>
              <a:t>ISA allowed to create peripherals and actual Interface.</a:t>
            </a:r>
          </a:p>
          <a:p>
            <a:r>
              <a:rPr lang="en-US" dirty="0" smtClean="0"/>
              <a:t>In 1993 Microsoft introduced a PnP ISA slot that allowed to computer to automatic detection and setup for peripherals.</a:t>
            </a:r>
            <a:endParaRPr lang="en-US" dirty="0"/>
          </a:p>
        </p:txBody>
      </p:sp>
    </p:spTree>
    <p:extLst>
      <p:ext uri="{BB962C8B-B14F-4D97-AF65-F5344CB8AC3E}">
        <p14:creationId xmlns:p14="http://schemas.microsoft.com/office/powerpoint/2010/main" val="1893158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CNR - </a:t>
            </a:r>
            <a:r>
              <a:rPr lang="en-US" b="1" dirty="0"/>
              <a:t>Communications and networking riser</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CNR was Introduced by Intel(Feb 7, 2000).</a:t>
            </a:r>
          </a:p>
          <a:p>
            <a:r>
              <a:rPr lang="en-US" dirty="0" smtClean="0"/>
              <a:t>Used for Specialized Networking.</a:t>
            </a:r>
          </a:p>
          <a:p>
            <a:r>
              <a:rPr lang="en-US" dirty="0" smtClean="0"/>
              <a:t>It allows you to deals with audio, networking or modem.</a:t>
            </a:r>
          </a:p>
          <a:p>
            <a:r>
              <a:rPr lang="en-US" dirty="0" smtClean="0"/>
              <a:t>Commonly found on </a:t>
            </a:r>
            <a:r>
              <a:rPr lang="en-US" dirty="0" err="1" smtClean="0"/>
              <a:t>pentium</a:t>
            </a:r>
            <a:r>
              <a:rPr lang="en-US" dirty="0" smtClean="0"/>
              <a:t> IV.</a:t>
            </a:r>
          </a:p>
          <a:p>
            <a:r>
              <a:rPr lang="en-US" dirty="0" smtClean="0"/>
              <a:t>Physically a CNR slot has two rows of 30 pins, with two possible pin configurations.</a:t>
            </a:r>
          </a:p>
          <a:p>
            <a:r>
              <a:rPr lang="en-US" dirty="0" smtClean="0"/>
              <a:t>CNR type A – Uses 8 pins.</a:t>
            </a:r>
          </a:p>
          <a:p>
            <a:r>
              <a:rPr lang="en-US" dirty="0"/>
              <a:t>CNR type </a:t>
            </a:r>
            <a:r>
              <a:rPr lang="en-US" dirty="0" smtClean="0"/>
              <a:t>B </a:t>
            </a:r>
            <a:r>
              <a:rPr lang="en-US" dirty="0"/>
              <a:t>– Uses </a:t>
            </a:r>
            <a:r>
              <a:rPr lang="en-US" dirty="0" smtClean="0"/>
              <a:t>17 pins (MII).</a:t>
            </a:r>
            <a:endParaRPr lang="en-US" dirty="0"/>
          </a:p>
          <a:p>
            <a:endParaRPr lang="en-US" dirty="0" smtClean="0"/>
          </a:p>
          <a:p>
            <a:endParaRPr lang="en-US" dirty="0"/>
          </a:p>
        </p:txBody>
      </p:sp>
    </p:spTree>
    <p:extLst>
      <p:ext uri="{BB962C8B-B14F-4D97-AF65-F5344CB8AC3E}">
        <p14:creationId xmlns:p14="http://schemas.microsoft.com/office/powerpoint/2010/main" val="901351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EISA – Extended Industry Standard Architecture</a:t>
            </a:r>
            <a:r>
              <a:rPr lang="en-US" dirty="0" smtClean="0"/>
              <a:t> </a:t>
            </a:r>
            <a:endParaRPr lang="en-US" dirty="0"/>
          </a:p>
        </p:txBody>
      </p:sp>
      <p:sp>
        <p:nvSpPr>
          <p:cNvPr id="3" name="Content Placeholder 2"/>
          <p:cNvSpPr>
            <a:spLocks noGrp="1"/>
          </p:cNvSpPr>
          <p:nvPr>
            <p:ph idx="1"/>
          </p:nvPr>
        </p:nvSpPr>
        <p:spPr/>
        <p:txBody>
          <a:bodyPr>
            <a:normAutofit/>
          </a:bodyPr>
          <a:lstStyle/>
          <a:p>
            <a:r>
              <a:rPr lang="en-US" sz="2800" dirty="0" smtClean="0"/>
              <a:t>A standard Bus for IBM computers.</a:t>
            </a:r>
          </a:p>
          <a:p>
            <a:r>
              <a:rPr lang="en-US" sz="2800" dirty="0" smtClean="0"/>
              <a:t>It was introduced in </a:t>
            </a:r>
            <a:r>
              <a:rPr lang="en-US" sz="2800" dirty="0"/>
              <a:t>S</a:t>
            </a:r>
            <a:r>
              <a:rPr lang="en-US" sz="2800" dirty="0" smtClean="0"/>
              <a:t>eptember 1998.</a:t>
            </a:r>
          </a:p>
          <a:p>
            <a:r>
              <a:rPr lang="en-US" sz="2800" dirty="0" smtClean="0"/>
              <a:t>It is a superset of ISA.</a:t>
            </a:r>
          </a:p>
          <a:p>
            <a:r>
              <a:rPr lang="en-US" sz="2800" dirty="0" smtClean="0"/>
              <a:t>EISA extends the AT Bus.</a:t>
            </a:r>
          </a:p>
          <a:p>
            <a:r>
              <a:rPr lang="en-US" sz="2800" dirty="0" smtClean="0"/>
              <a:t>This slot allows us to share the BUS.</a:t>
            </a:r>
          </a:p>
          <a:p>
            <a:pPr marL="0" indent="0">
              <a:buNone/>
            </a:pPr>
            <a:r>
              <a:rPr lang="en-US" sz="2800" dirty="0" smtClean="0"/>
              <a:t>(Means more than one CPU can access same Bus)</a:t>
            </a:r>
            <a:endParaRPr lang="en-US" sz="2800" dirty="0"/>
          </a:p>
        </p:txBody>
      </p:sp>
    </p:spTree>
    <p:extLst>
      <p:ext uri="{BB962C8B-B14F-4D97-AF65-F5344CB8AC3E}">
        <p14:creationId xmlns:p14="http://schemas.microsoft.com/office/powerpoint/2010/main" val="12384388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AGP - </a:t>
            </a:r>
            <a:r>
              <a:rPr lang="en-US" dirty="0"/>
              <a:t>Accelerated Graphics Port</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94101" y="1812131"/>
            <a:ext cx="23717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919655" y="3783724"/>
            <a:ext cx="8387255" cy="1477328"/>
          </a:xfrm>
          <a:prstGeom prst="rect">
            <a:avLst/>
          </a:prstGeom>
        </p:spPr>
        <p:txBody>
          <a:bodyPr wrap="square">
            <a:spAutoFit/>
          </a:bodyPr>
          <a:lstStyle/>
          <a:p>
            <a:r>
              <a:rPr lang="en-US" dirty="0" smtClean="0"/>
              <a:t> </a:t>
            </a:r>
            <a:r>
              <a:rPr lang="en-US" dirty="0"/>
              <a:t>This is a graphics card expansion port designed by Intel that resides on the motherboard of a computer</a:t>
            </a:r>
            <a:r>
              <a:rPr lang="en-US" dirty="0" smtClean="0"/>
              <a:t>.</a:t>
            </a:r>
          </a:p>
          <a:p>
            <a:endParaRPr lang="en-US" dirty="0" smtClean="0"/>
          </a:p>
          <a:p>
            <a:r>
              <a:rPr lang="en-US" dirty="0" smtClean="0"/>
              <a:t> </a:t>
            </a:r>
            <a:r>
              <a:rPr lang="en-US" dirty="0"/>
              <a:t>PCI graphics ports typically run at 33 MHz and have a maximum transfer rate of 132 MB/sec.</a:t>
            </a:r>
          </a:p>
        </p:txBody>
      </p:sp>
      <p:sp>
        <p:nvSpPr>
          <p:cNvPr id="5" name="Rectangle 4"/>
          <p:cNvSpPr/>
          <p:nvPr/>
        </p:nvSpPr>
        <p:spPr>
          <a:xfrm>
            <a:off x="919654" y="2044005"/>
            <a:ext cx="7845973" cy="646331"/>
          </a:xfrm>
          <a:prstGeom prst="rect">
            <a:avLst/>
          </a:prstGeom>
        </p:spPr>
        <p:txBody>
          <a:bodyPr wrap="square">
            <a:spAutoFit/>
          </a:bodyPr>
          <a:lstStyle/>
          <a:p>
            <a:r>
              <a:rPr lang="en-US" dirty="0"/>
              <a:t>An earlier hardware interface from Intel </a:t>
            </a:r>
            <a:r>
              <a:rPr lang="en-US" dirty="0" smtClean="0"/>
              <a:t>for connecting </a:t>
            </a:r>
            <a:r>
              <a:rPr lang="en-US" dirty="0"/>
              <a:t>a graphics card (display adapter) to a PC.</a:t>
            </a:r>
          </a:p>
        </p:txBody>
      </p:sp>
    </p:spTree>
    <p:extLst>
      <p:ext uri="{BB962C8B-B14F-4D97-AF65-F5344CB8AC3E}">
        <p14:creationId xmlns:p14="http://schemas.microsoft.com/office/powerpoint/2010/main" val="3553602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Peripheral Component Ports</a:t>
            </a:r>
            <a:endParaRPr lang="en-US" b="1" dirty="0"/>
          </a:p>
        </p:txBody>
      </p:sp>
      <p:sp>
        <p:nvSpPr>
          <p:cNvPr id="3" name="Content Placeholder 2"/>
          <p:cNvSpPr>
            <a:spLocks noGrp="1"/>
          </p:cNvSpPr>
          <p:nvPr>
            <p:ph idx="1"/>
          </p:nvPr>
        </p:nvSpPr>
        <p:spPr>
          <a:xfrm>
            <a:off x="788276" y="1296172"/>
            <a:ext cx="11272345" cy="5214987"/>
          </a:xfrm>
        </p:spPr>
        <p:txBody>
          <a:bodyPr>
            <a:normAutofit fontScale="92500" lnSpcReduction="10000"/>
          </a:bodyPr>
          <a:lstStyle/>
          <a:p>
            <a:r>
              <a:rPr lang="en-US" sz="2200" b="1" dirty="0" smtClean="0"/>
              <a:t>Serial port</a:t>
            </a:r>
          </a:p>
          <a:p>
            <a:pPr marL="0" indent="0">
              <a:buNone/>
            </a:pPr>
            <a:r>
              <a:rPr lang="en-US" sz="2200" dirty="0" smtClean="0"/>
              <a:t>	A</a:t>
            </a:r>
            <a:r>
              <a:rPr lang="en-US" sz="2200" dirty="0"/>
              <a:t> serial port is a serial communication interface through which information transfers in or out one bit at a </a:t>
            </a:r>
            <a:r>
              <a:rPr lang="en-US" sz="2200" dirty="0" smtClean="0"/>
              <a:t>time.</a:t>
            </a:r>
          </a:p>
          <a:p>
            <a:r>
              <a:rPr lang="en-US" sz="2200" b="1" dirty="0" smtClean="0"/>
              <a:t>Parallel port</a:t>
            </a:r>
          </a:p>
          <a:p>
            <a:pPr marL="0" indent="0">
              <a:buNone/>
            </a:pPr>
            <a:r>
              <a:rPr lang="en-US" sz="2200" dirty="0" smtClean="0"/>
              <a:t>	A</a:t>
            </a:r>
            <a:r>
              <a:rPr lang="en-US" sz="2200" dirty="0"/>
              <a:t> parallel port is a type of interface found on computers (personal and otherwise) for connecting peripherals. P</a:t>
            </a:r>
            <a:r>
              <a:rPr lang="en-US" sz="2200" dirty="0" smtClean="0"/>
              <a:t>arallel </a:t>
            </a:r>
            <a:r>
              <a:rPr lang="en-US" sz="2200" dirty="0"/>
              <a:t>ports send multiple bits of data at once, in parallel communication, as opposed to serial interfaces that send bits one at a time.</a:t>
            </a:r>
            <a:endParaRPr lang="en-US" sz="2200" dirty="0" smtClean="0"/>
          </a:p>
          <a:p>
            <a:r>
              <a:rPr lang="en-US" sz="2200" b="1" dirty="0" smtClean="0"/>
              <a:t>USB</a:t>
            </a:r>
          </a:p>
          <a:p>
            <a:pPr marL="0" indent="0">
              <a:buNone/>
            </a:pPr>
            <a:r>
              <a:rPr lang="en-US" sz="2200" dirty="0" smtClean="0"/>
              <a:t>	An </a:t>
            </a:r>
            <a:r>
              <a:rPr lang="en-US" sz="2200" dirty="0"/>
              <a:t>external bus standard that supports data transfer rates of 12 Mbps. A single USB port can be used to connect up to 127 peripheral devices, such as </a:t>
            </a:r>
            <a:r>
              <a:rPr lang="en-US" sz="2200" dirty="0" smtClean="0"/>
              <a:t>mouse, </a:t>
            </a:r>
            <a:r>
              <a:rPr lang="en-US" sz="2200" dirty="0"/>
              <a:t>modems, and keyboards.</a:t>
            </a:r>
            <a:endParaRPr lang="en-US" sz="2200" dirty="0" smtClean="0"/>
          </a:p>
          <a:p>
            <a:r>
              <a:rPr lang="en-US" sz="2200" b="1" dirty="0" smtClean="0"/>
              <a:t>Video connector</a:t>
            </a:r>
          </a:p>
          <a:p>
            <a:pPr marL="0" indent="0">
              <a:buNone/>
            </a:pPr>
            <a:r>
              <a:rPr lang="en-US" sz="2200" dirty="0"/>
              <a:t>	V</a:t>
            </a:r>
            <a:r>
              <a:rPr lang="en-US" sz="2200" dirty="0" smtClean="0"/>
              <a:t>ideo </a:t>
            </a:r>
            <a:r>
              <a:rPr lang="en-US" sz="2200" dirty="0"/>
              <a:t>connectors are electrical connectors - plugs and sockets - for carrying </a:t>
            </a:r>
            <a:r>
              <a:rPr lang="en-US" sz="2200" dirty="0" smtClean="0"/>
              <a:t>video signal</a:t>
            </a:r>
            <a:r>
              <a:rPr lang="en-US" dirty="0" smtClean="0"/>
              <a:t>.</a:t>
            </a:r>
            <a:endParaRPr lang="en-US" dirty="0"/>
          </a:p>
        </p:txBody>
      </p:sp>
    </p:spTree>
    <p:extLst>
      <p:ext uri="{BB962C8B-B14F-4D97-AF65-F5344CB8AC3E}">
        <p14:creationId xmlns:p14="http://schemas.microsoft.com/office/powerpoint/2010/main" val="4682924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076537"/>
          </a:xfrm>
        </p:spPr>
        <p:txBody>
          <a:bodyPr/>
          <a:lstStyle/>
          <a:p>
            <a:r>
              <a:rPr lang="en-US" dirty="0" smtClean="0"/>
              <a:t>BIOS(Basic Input / Output System)</a:t>
            </a:r>
            <a:endParaRPr lang="en-US" dirty="0"/>
          </a:p>
        </p:txBody>
      </p:sp>
      <p:sp>
        <p:nvSpPr>
          <p:cNvPr id="5" name="Content Placeholder 4"/>
          <p:cNvSpPr>
            <a:spLocks noGrp="1"/>
          </p:cNvSpPr>
          <p:nvPr>
            <p:ph idx="1"/>
          </p:nvPr>
        </p:nvSpPr>
        <p:spPr/>
        <p:txBody>
          <a:bodyPr/>
          <a:lstStyle/>
          <a:p>
            <a:r>
              <a:rPr lang="en-US" dirty="0"/>
              <a:t>BIOS (basic input/output system) is the program a personal computer's microprocessor uses to get the computer system started after you turn it on. </a:t>
            </a:r>
            <a:endParaRPr lang="en-US" dirty="0" smtClean="0"/>
          </a:p>
          <a:p>
            <a:r>
              <a:rPr lang="en-US" dirty="0" smtClean="0"/>
              <a:t>It </a:t>
            </a:r>
            <a:r>
              <a:rPr lang="en-US" dirty="0"/>
              <a:t>also manages data flow between the computer's operating system and attached devices such as the hard disk, video adapter, keyboard, mouse and printer.</a:t>
            </a:r>
          </a:p>
          <a:p>
            <a:endParaRPr lang="en-US" dirty="0"/>
          </a:p>
        </p:txBody>
      </p:sp>
    </p:spTree>
    <p:extLst>
      <p:ext uri="{BB962C8B-B14F-4D97-AF65-F5344CB8AC3E}">
        <p14:creationId xmlns:p14="http://schemas.microsoft.com/office/powerpoint/2010/main" val="3852487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CMOS</a:t>
            </a:r>
            <a:endParaRPr lang="en-US" b="1" dirty="0"/>
          </a:p>
        </p:txBody>
      </p:sp>
      <p:sp>
        <p:nvSpPr>
          <p:cNvPr id="3" name="Content Placeholder 2"/>
          <p:cNvSpPr>
            <a:spLocks noGrp="1"/>
          </p:cNvSpPr>
          <p:nvPr>
            <p:ph idx="1"/>
          </p:nvPr>
        </p:nvSpPr>
        <p:spPr/>
        <p:txBody>
          <a:bodyPr/>
          <a:lstStyle/>
          <a:p>
            <a:r>
              <a:rPr lang="en-US" dirty="0"/>
              <a:t> </a:t>
            </a:r>
            <a:r>
              <a:rPr lang="en-US" b="1" dirty="0"/>
              <a:t>Complementary Metal-Oxide </a:t>
            </a:r>
            <a:r>
              <a:rPr lang="en-US" b="1" dirty="0" smtClean="0"/>
              <a:t>Semiconductor</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3595" y="1900238"/>
            <a:ext cx="2381250"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455683" y="3052943"/>
            <a:ext cx="6096000" cy="2031325"/>
          </a:xfrm>
          <a:prstGeom prst="rect">
            <a:avLst/>
          </a:prstGeom>
        </p:spPr>
        <p:txBody>
          <a:bodyPr>
            <a:spAutoFit/>
          </a:bodyPr>
          <a:lstStyle/>
          <a:p>
            <a:r>
              <a:rPr lang="en-US" dirty="0"/>
              <a:t>CMOS is an on-board, battery powered semiconductor chip inside computers that stores information</a:t>
            </a:r>
            <a:r>
              <a:rPr lang="en-US" dirty="0" smtClean="0"/>
              <a:t>.</a:t>
            </a:r>
          </a:p>
          <a:p>
            <a:endParaRPr lang="en-US" dirty="0"/>
          </a:p>
          <a:p>
            <a:r>
              <a:rPr lang="en-US" dirty="0" smtClean="0"/>
              <a:t> </a:t>
            </a:r>
          </a:p>
          <a:p>
            <a:r>
              <a:rPr lang="en-US" dirty="0" smtClean="0"/>
              <a:t>This </a:t>
            </a:r>
            <a:r>
              <a:rPr lang="en-US" dirty="0"/>
              <a:t>information ranges from the system time and date to system hardware settings for your computer.</a:t>
            </a:r>
          </a:p>
        </p:txBody>
      </p:sp>
    </p:spTree>
    <p:extLst>
      <p:ext uri="{BB962C8B-B14F-4D97-AF65-F5344CB8AC3E}">
        <p14:creationId xmlns:p14="http://schemas.microsoft.com/office/powerpoint/2010/main" val="39164897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SMPS?</a:t>
            </a:r>
            <a:endParaRPr lang="en-US" dirty="0"/>
          </a:p>
        </p:txBody>
      </p:sp>
      <p:sp>
        <p:nvSpPr>
          <p:cNvPr id="3" name="Content Placeholder 2"/>
          <p:cNvSpPr>
            <a:spLocks noGrp="1"/>
          </p:cNvSpPr>
          <p:nvPr>
            <p:ph idx="1"/>
          </p:nvPr>
        </p:nvSpPr>
        <p:spPr/>
        <p:txBody>
          <a:bodyPr/>
          <a:lstStyle/>
          <a:p>
            <a:pPr marL="0" indent="0">
              <a:buNone/>
            </a:pPr>
            <a:r>
              <a:rPr lang="en-US" dirty="0" smtClean="0"/>
              <a:t>SMPS-Switch Mode Power Supply</a:t>
            </a:r>
          </a:p>
          <a:p>
            <a:pPr marL="0" indent="0">
              <a:buNone/>
            </a:pPr>
            <a:r>
              <a:rPr lang="en-US" dirty="0" smtClean="0"/>
              <a:t>Provides Power to the electrical load and involves some kind of switching actions.</a:t>
            </a:r>
          </a:p>
          <a:p>
            <a:pPr marL="0" indent="0">
              <a:buNone/>
            </a:pPr>
            <a:endParaRPr lang="en-US" dirty="0" smtClean="0"/>
          </a:p>
          <a:p>
            <a:pPr marL="0" indent="0">
              <a:buNone/>
            </a:pPr>
            <a:r>
              <a:rPr lang="en-US" dirty="0"/>
              <a:t> </a:t>
            </a:r>
            <a:r>
              <a:rPr lang="en-US" dirty="0" smtClean="0"/>
              <a:t>SMPS = convert unregulated AC to regulated DC.</a:t>
            </a:r>
          </a:p>
          <a:p>
            <a:pPr marL="0" indent="0">
              <a:buNone/>
            </a:pPr>
            <a:r>
              <a:rPr lang="en-US" dirty="0" smtClean="0"/>
              <a:t>It converts power from a source, to a load while converting voltage and current. </a:t>
            </a:r>
            <a:endParaRPr lang="en-US" dirty="0"/>
          </a:p>
        </p:txBody>
      </p:sp>
    </p:spTree>
    <p:extLst>
      <p:ext uri="{BB962C8B-B14F-4D97-AF65-F5344CB8AC3E}">
        <p14:creationId xmlns:p14="http://schemas.microsoft.com/office/powerpoint/2010/main" val="31345695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BLOCKS OF SMPS</a:t>
            </a:r>
            <a:endParaRPr lang="en-US" dirty="0"/>
          </a:p>
        </p:txBody>
      </p:sp>
      <p:sp>
        <p:nvSpPr>
          <p:cNvPr id="4" name="Rectangle 3"/>
          <p:cNvSpPr/>
          <p:nvPr/>
        </p:nvSpPr>
        <p:spPr>
          <a:xfrm>
            <a:off x="898635" y="3184634"/>
            <a:ext cx="1686910" cy="725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solidFill>
              </a:rPr>
              <a:t>Transformer</a:t>
            </a:r>
            <a:endParaRPr lang="en-US" b="1" dirty="0">
              <a:solidFill>
                <a:schemeClr val="bg2"/>
              </a:solidFill>
            </a:endParaRPr>
          </a:p>
        </p:txBody>
      </p:sp>
      <p:sp>
        <p:nvSpPr>
          <p:cNvPr id="7" name="Rectangle 6"/>
          <p:cNvSpPr/>
          <p:nvPr/>
        </p:nvSpPr>
        <p:spPr>
          <a:xfrm>
            <a:off x="3707524" y="3184634"/>
            <a:ext cx="1686910" cy="725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solidFill>
              </a:rPr>
              <a:t>Rectifier</a:t>
            </a:r>
            <a:endParaRPr lang="en-US" b="1" dirty="0">
              <a:solidFill>
                <a:schemeClr val="bg2"/>
              </a:solidFill>
            </a:endParaRPr>
          </a:p>
        </p:txBody>
      </p:sp>
      <p:sp>
        <p:nvSpPr>
          <p:cNvPr id="8" name="Rectangle 7"/>
          <p:cNvSpPr/>
          <p:nvPr/>
        </p:nvSpPr>
        <p:spPr>
          <a:xfrm>
            <a:off x="6358759" y="3184634"/>
            <a:ext cx="1686910" cy="725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Filters</a:t>
            </a:r>
          </a:p>
        </p:txBody>
      </p:sp>
      <p:sp>
        <p:nvSpPr>
          <p:cNvPr id="9" name="Rectangle 8"/>
          <p:cNvSpPr/>
          <p:nvPr/>
        </p:nvSpPr>
        <p:spPr>
          <a:xfrm>
            <a:off x="9246476" y="3168868"/>
            <a:ext cx="1686910" cy="725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Regulators</a:t>
            </a:r>
          </a:p>
        </p:txBody>
      </p:sp>
      <p:cxnSp>
        <p:nvCxnSpPr>
          <p:cNvPr id="10" name="Straight Arrow Connector 9"/>
          <p:cNvCxnSpPr>
            <a:endCxn id="4" idx="1"/>
          </p:cNvCxnSpPr>
          <p:nvPr/>
        </p:nvCxnSpPr>
        <p:spPr>
          <a:xfrm>
            <a:off x="346841" y="3547241"/>
            <a:ext cx="55179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a:endCxn id="8" idx="1"/>
          </p:cNvCxnSpPr>
          <p:nvPr/>
        </p:nvCxnSpPr>
        <p:spPr>
          <a:xfrm>
            <a:off x="5394434" y="3547241"/>
            <a:ext cx="9643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a:endCxn id="9" idx="1"/>
          </p:cNvCxnSpPr>
          <p:nvPr/>
        </p:nvCxnSpPr>
        <p:spPr>
          <a:xfrm flipV="1">
            <a:off x="8045669" y="3531475"/>
            <a:ext cx="1200807" cy="157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0933386" y="3515709"/>
            <a:ext cx="55179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3"/>
            <a:endCxn id="7" idx="1"/>
          </p:cNvCxnSpPr>
          <p:nvPr/>
        </p:nvCxnSpPr>
        <p:spPr>
          <a:xfrm>
            <a:off x="2585545" y="3547241"/>
            <a:ext cx="112197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997669" y="4840014"/>
            <a:ext cx="1576552" cy="788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Switch Mode</a:t>
            </a:r>
          </a:p>
        </p:txBody>
      </p:sp>
      <p:sp>
        <p:nvSpPr>
          <p:cNvPr id="30" name="Rectangle 29"/>
          <p:cNvSpPr/>
          <p:nvPr/>
        </p:nvSpPr>
        <p:spPr>
          <a:xfrm>
            <a:off x="55180" y="1876096"/>
            <a:ext cx="1686910" cy="599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solidFill>
              </a:rPr>
              <a:t>AC</a:t>
            </a:r>
            <a:endParaRPr lang="en-US" b="1" dirty="0">
              <a:solidFill>
                <a:schemeClr val="bg2"/>
              </a:solidFill>
            </a:endParaRPr>
          </a:p>
        </p:txBody>
      </p:sp>
      <p:cxnSp>
        <p:nvCxnSpPr>
          <p:cNvPr id="9217" name="Straight Connector 9216"/>
          <p:cNvCxnSpPr/>
          <p:nvPr/>
        </p:nvCxnSpPr>
        <p:spPr>
          <a:xfrm>
            <a:off x="346841" y="2475186"/>
            <a:ext cx="0" cy="1072055"/>
          </a:xfrm>
          <a:prstGeom prst="line">
            <a:avLst/>
          </a:prstGeom>
        </p:spPr>
        <p:style>
          <a:lnRef idx="1">
            <a:schemeClr val="accent1"/>
          </a:lnRef>
          <a:fillRef idx="0">
            <a:schemeClr val="accent1"/>
          </a:fillRef>
          <a:effectRef idx="0">
            <a:schemeClr val="accent1"/>
          </a:effectRef>
          <a:fontRef idx="minor">
            <a:schemeClr val="tx1"/>
          </a:fontRef>
        </p:style>
      </p:cxnSp>
      <p:cxnSp>
        <p:nvCxnSpPr>
          <p:cNvPr id="9222" name="Straight Arrow Connector 9221"/>
          <p:cNvCxnSpPr>
            <a:endCxn id="29" idx="1"/>
          </p:cNvCxnSpPr>
          <p:nvPr/>
        </p:nvCxnSpPr>
        <p:spPr>
          <a:xfrm>
            <a:off x="4550979" y="5234151"/>
            <a:ext cx="446690"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228" name="Straight Connector 9227"/>
          <p:cNvCxnSpPr>
            <a:endCxn id="7" idx="2"/>
          </p:cNvCxnSpPr>
          <p:nvPr/>
        </p:nvCxnSpPr>
        <p:spPr>
          <a:xfrm flipV="1">
            <a:off x="4550979" y="3909848"/>
            <a:ext cx="0" cy="1324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9874469" y="3930869"/>
            <a:ext cx="0" cy="1324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9230" name="Straight Arrow Connector 9229"/>
          <p:cNvCxnSpPr/>
          <p:nvPr/>
        </p:nvCxnSpPr>
        <p:spPr>
          <a:xfrm flipH="1">
            <a:off x="6574221" y="5255173"/>
            <a:ext cx="33002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231" name="Rectangle 9230"/>
          <p:cNvSpPr/>
          <p:nvPr/>
        </p:nvSpPr>
        <p:spPr>
          <a:xfrm>
            <a:off x="10933386" y="4572000"/>
            <a:ext cx="859221" cy="66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DC</a:t>
            </a:r>
          </a:p>
        </p:txBody>
      </p:sp>
      <p:cxnSp>
        <p:nvCxnSpPr>
          <p:cNvPr id="5" name="Straight Connector 4"/>
          <p:cNvCxnSpPr/>
          <p:nvPr/>
        </p:nvCxnSpPr>
        <p:spPr>
          <a:xfrm>
            <a:off x="11461532" y="3547241"/>
            <a:ext cx="0" cy="105629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4640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sz="4000" dirty="0" smtClean="0"/>
              <a:t>SMPS CONNECTORS AND ITS TYPES</a:t>
            </a:r>
          </a:p>
          <a:p>
            <a:endParaRPr lang="en-US" dirty="0"/>
          </a:p>
          <a:p>
            <a:pPr marL="0" indent="0">
              <a:buNone/>
            </a:pPr>
            <a:r>
              <a:rPr lang="en-US" dirty="0" smtClean="0"/>
              <a:t>SMPSs are three types:</a:t>
            </a:r>
          </a:p>
          <a:p>
            <a:endParaRPr lang="en-US" dirty="0"/>
          </a:p>
          <a:p>
            <a:pPr marL="0" indent="0">
              <a:buNone/>
            </a:pPr>
            <a:r>
              <a:rPr lang="en-US" dirty="0" smtClean="0"/>
              <a:t>1. AT  SMPS(Advanced Technology)-12 pin power connector.</a:t>
            </a:r>
          </a:p>
          <a:p>
            <a:pPr marL="0" indent="0">
              <a:buNone/>
            </a:pPr>
            <a:r>
              <a:rPr lang="en-US" dirty="0" smtClean="0"/>
              <a:t>2.  ATX SMPS(advanced Technology extended)-20 pin power connector.</a:t>
            </a:r>
          </a:p>
          <a:p>
            <a:pPr marL="0" indent="0">
              <a:buNone/>
            </a:pPr>
            <a:r>
              <a:rPr lang="en-US" dirty="0" smtClean="0"/>
              <a:t>3.  BTX SMPS(Balanced Technology extended)- 24 pin power connector.</a:t>
            </a:r>
          </a:p>
          <a:p>
            <a:endParaRPr lang="en-US" dirty="0"/>
          </a:p>
        </p:txBody>
      </p:sp>
    </p:spTree>
    <p:extLst>
      <p:ext uri="{BB962C8B-B14F-4D97-AF65-F5344CB8AC3E}">
        <p14:creationId xmlns:p14="http://schemas.microsoft.com/office/powerpoint/2010/main" val="339589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KEYBOARD</a:t>
            </a:r>
            <a:endParaRPr lang="en-US" b="1" dirty="0"/>
          </a:p>
        </p:txBody>
      </p:sp>
      <p:sp>
        <p:nvSpPr>
          <p:cNvPr id="3" name="Content Placeholder 2"/>
          <p:cNvSpPr>
            <a:spLocks noGrp="1"/>
          </p:cNvSpPr>
          <p:nvPr>
            <p:ph idx="1"/>
          </p:nvPr>
        </p:nvSpPr>
        <p:spPr/>
        <p:txBody>
          <a:bodyPr>
            <a:normAutofit/>
          </a:bodyPr>
          <a:lstStyle/>
          <a:p>
            <a:r>
              <a:rPr lang="en-US" sz="2400" dirty="0"/>
              <a:t>The </a:t>
            </a:r>
            <a:r>
              <a:rPr lang="en-US" sz="2400" b="1" dirty="0"/>
              <a:t>keyboard</a:t>
            </a:r>
            <a:r>
              <a:rPr lang="en-US" sz="2400" dirty="0"/>
              <a:t> is the piece of computer hardware used to input text, characters, and other commands into a computer or similar </a:t>
            </a:r>
            <a:r>
              <a:rPr lang="en-US" sz="2400" dirty="0" smtClean="0"/>
              <a:t>device.</a:t>
            </a:r>
            <a:endParaRPr lang="en-US" sz="2400"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8384" y="3465011"/>
            <a:ext cx="4438753" cy="2790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6433" y="3453174"/>
            <a:ext cx="3825721" cy="2743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526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Disk</a:t>
            </a:r>
            <a:endParaRPr lang="en-US" dirty="0"/>
          </a:p>
        </p:txBody>
      </p:sp>
      <p:sp>
        <p:nvSpPr>
          <p:cNvPr id="3" name="Content Placeholder 2"/>
          <p:cNvSpPr>
            <a:spLocks noGrp="1"/>
          </p:cNvSpPr>
          <p:nvPr>
            <p:ph idx="1"/>
          </p:nvPr>
        </p:nvSpPr>
        <p:spPr>
          <a:xfrm>
            <a:off x="1071781" y="1262679"/>
            <a:ext cx="8946541" cy="4195481"/>
          </a:xfrm>
        </p:spPr>
        <p:txBody>
          <a:bodyPr/>
          <a:lstStyle/>
          <a:p>
            <a:r>
              <a:rPr lang="en-US" dirty="0"/>
              <a:t>A hard </a:t>
            </a:r>
            <a:r>
              <a:rPr lang="en-US" dirty="0" smtClean="0"/>
              <a:t>disk </a:t>
            </a:r>
            <a:r>
              <a:rPr lang="en-US" dirty="0"/>
              <a:t>is a data storage </a:t>
            </a:r>
            <a:r>
              <a:rPr lang="en-US" dirty="0" smtClean="0"/>
              <a:t>device.</a:t>
            </a:r>
          </a:p>
          <a:p>
            <a:r>
              <a:rPr lang="en-US" dirty="0" smtClean="0"/>
              <a:t> </a:t>
            </a:r>
            <a:r>
              <a:rPr lang="en-US" dirty="0"/>
              <a:t>that uses magnetic storage to store and retrieve digital information using one or more rigid rapidly rotating disks coated with magnetic material.</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6817" y="2666737"/>
            <a:ext cx="4572000" cy="3497580"/>
          </a:xfrm>
          <a:prstGeom prst="rect">
            <a:avLst/>
          </a:prstGeom>
        </p:spPr>
      </p:pic>
    </p:spTree>
    <p:extLst>
      <p:ext uri="{BB962C8B-B14F-4D97-AF65-F5344CB8AC3E}">
        <p14:creationId xmlns:p14="http://schemas.microsoft.com/office/powerpoint/2010/main" val="6828730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EARTHING</a:t>
            </a:r>
            <a:endParaRPr lang="en-US" b="1" dirty="0"/>
          </a:p>
        </p:txBody>
      </p:sp>
      <p:sp>
        <p:nvSpPr>
          <p:cNvPr id="3" name="Content Placeholder 2"/>
          <p:cNvSpPr>
            <a:spLocks noGrp="1"/>
          </p:cNvSpPr>
          <p:nvPr>
            <p:ph idx="1"/>
          </p:nvPr>
        </p:nvSpPr>
        <p:spPr>
          <a:xfrm>
            <a:off x="1071781" y="1217347"/>
            <a:ext cx="8946541" cy="1289372"/>
          </a:xfrm>
        </p:spPr>
        <p:txBody>
          <a:bodyPr/>
          <a:lstStyle/>
          <a:p>
            <a:pPr marL="0" indent="0">
              <a:buNone/>
            </a:pPr>
            <a:r>
              <a:rPr lang="en-US" dirty="0"/>
              <a:t>The process of transferring the </a:t>
            </a:r>
            <a:r>
              <a:rPr lang="en-US" b="1" dirty="0"/>
              <a:t>immediate discharge of the electrical energy directly to the earth by the help of the low resistance wire</a:t>
            </a:r>
            <a:r>
              <a:rPr lang="en-US" dirty="0"/>
              <a:t> is known as the </a:t>
            </a:r>
            <a:r>
              <a:rPr lang="en-US" dirty="0" smtClean="0"/>
              <a:t> </a:t>
            </a:r>
            <a:r>
              <a:rPr lang="en-US" dirty="0" err="1"/>
              <a:t>earthing</a:t>
            </a:r>
            <a:r>
              <a:rPr lang="en-US" dirty="0"/>
              <a:t>. </a:t>
            </a:r>
            <a:endParaRPr lang="en-US" dirty="0" smtClean="0"/>
          </a:p>
          <a:p>
            <a:pPr marL="0" indent="0">
              <a:buNone/>
            </a:pPr>
            <a:endParaRPr lang="en-US" dirty="0"/>
          </a:p>
          <a:p>
            <a:pPr marL="0" indent="0">
              <a:buNone/>
            </a:pPr>
            <a:endParaRPr lang="en-US"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252" y="2790496"/>
            <a:ext cx="6761162" cy="386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26663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288" y="365125"/>
            <a:ext cx="10515600" cy="1325563"/>
          </a:xfrm>
        </p:spPr>
        <p:txBody>
          <a:bodyPr/>
          <a:lstStyle/>
          <a:p>
            <a:pPr algn="ctr"/>
            <a:r>
              <a:rPr lang="en-US" b="1" dirty="0" smtClean="0"/>
              <a:t>Internal View of Hard Disk</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2225" y="1877140"/>
            <a:ext cx="5795727" cy="435133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534227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Partitioning in Hard Disk</a:t>
            </a:r>
            <a:endParaRPr lang="en-US" b="1" dirty="0"/>
          </a:p>
        </p:txBody>
      </p:sp>
      <p:sp>
        <p:nvSpPr>
          <p:cNvPr id="3" name="Content Placeholder 2"/>
          <p:cNvSpPr>
            <a:spLocks noGrp="1"/>
          </p:cNvSpPr>
          <p:nvPr>
            <p:ph idx="1"/>
          </p:nvPr>
        </p:nvSpPr>
        <p:spPr/>
        <p:txBody>
          <a:bodyPr/>
          <a:lstStyle/>
          <a:p>
            <a:r>
              <a:rPr lang="en-US" dirty="0" smtClean="0"/>
              <a:t>Creation of one or more regions on a Hard Disk.</a:t>
            </a:r>
          </a:p>
          <a:p>
            <a:r>
              <a:rPr lang="en-US" dirty="0" smtClean="0"/>
              <a:t>Also known as Hard  Disk Slicing.</a:t>
            </a:r>
          </a:p>
          <a:p>
            <a:pPr marL="0" indent="0">
              <a:buNone/>
            </a:pPr>
            <a:endParaRPr lang="en-US" dirty="0" smtClean="0"/>
          </a:p>
          <a:p>
            <a:r>
              <a:rPr lang="en-US" dirty="0"/>
              <a:t>There are two types of partitioning methods</a:t>
            </a:r>
          </a:p>
          <a:p>
            <a:pPr marL="0" indent="0">
              <a:buNone/>
            </a:pPr>
            <a:r>
              <a:rPr lang="en-US" dirty="0" smtClean="0"/>
              <a:t>1. Simple Partition</a:t>
            </a:r>
          </a:p>
          <a:p>
            <a:pPr marL="0" indent="0">
              <a:buNone/>
            </a:pPr>
            <a:r>
              <a:rPr lang="en-US" dirty="0" smtClean="0"/>
              <a:t>2. Dynamic Partition</a:t>
            </a:r>
          </a:p>
        </p:txBody>
      </p:sp>
    </p:spTree>
    <p:extLst>
      <p:ext uri="{BB962C8B-B14F-4D97-AF65-F5344CB8AC3E}">
        <p14:creationId xmlns:p14="http://schemas.microsoft.com/office/powerpoint/2010/main" val="18394335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Simple Partition Method</a:t>
            </a:r>
            <a:endParaRPr lang="en-US" b="1" dirty="0"/>
          </a:p>
        </p:txBody>
      </p:sp>
      <p:sp>
        <p:nvSpPr>
          <p:cNvPr id="3" name="Content Placeholder 2"/>
          <p:cNvSpPr>
            <a:spLocks noGrp="1"/>
          </p:cNvSpPr>
          <p:nvPr>
            <p:ph idx="1"/>
          </p:nvPr>
        </p:nvSpPr>
        <p:spPr/>
        <p:txBody>
          <a:bodyPr/>
          <a:lstStyle/>
          <a:p>
            <a:r>
              <a:rPr lang="en-US" dirty="0" smtClean="0"/>
              <a:t>MBR – Master Boot Record</a:t>
            </a:r>
          </a:p>
          <a:p>
            <a:r>
              <a:rPr lang="en-US" dirty="0" smtClean="0"/>
              <a:t>GPT  – GUID Partition Table</a:t>
            </a:r>
          </a:p>
          <a:p>
            <a:pPr marL="0" indent="0">
              <a:buNone/>
            </a:pPr>
            <a:r>
              <a:rPr lang="en-US" dirty="0"/>
              <a:t>	 </a:t>
            </a:r>
            <a:r>
              <a:rPr lang="en-US" dirty="0" smtClean="0"/>
              <a:t>  (Globally Unique Identification)</a:t>
            </a:r>
          </a:p>
          <a:p>
            <a:pPr marL="0" indent="0">
              <a:buNone/>
            </a:pPr>
            <a:endParaRPr lang="en-US" dirty="0"/>
          </a:p>
        </p:txBody>
      </p:sp>
    </p:spTree>
    <p:extLst>
      <p:ext uri="{BB962C8B-B14F-4D97-AF65-F5344CB8AC3E}">
        <p14:creationId xmlns:p14="http://schemas.microsoft.com/office/powerpoint/2010/main" val="14847090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Dynamic Partition</a:t>
            </a:r>
            <a:endParaRPr lang="en-US" b="1" dirty="0"/>
          </a:p>
        </p:txBody>
      </p:sp>
      <p:sp>
        <p:nvSpPr>
          <p:cNvPr id="3" name="Content Placeholder 2"/>
          <p:cNvSpPr>
            <a:spLocks noGrp="1"/>
          </p:cNvSpPr>
          <p:nvPr>
            <p:ph idx="1"/>
          </p:nvPr>
        </p:nvSpPr>
        <p:spPr/>
        <p:txBody>
          <a:bodyPr/>
          <a:lstStyle/>
          <a:p>
            <a:r>
              <a:rPr lang="en-US" dirty="0" smtClean="0"/>
              <a:t>Simple Volume</a:t>
            </a:r>
          </a:p>
          <a:p>
            <a:r>
              <a:rPr lang="en-US" dirty="0" smtClean="0"/>
              <a:t>Spanned Volume</a:t>
            </a:r>
          </a:p>
          <a:p>
            <a:r>
              <a:rPr lang="en-US" dirty="0" smtClean="0"/>
              <a:t>Stripped Volume</a:t>
            </a:r>
          </a:p>
          <a:p>
            <a:r>
              <a:rPr lang="en-US" dirty="0" smtClean="0"/>
              <a:t>Mirrored Volume</a:t>
            </a:r>
          </a:p>
          <a:p>
            <a:r>
              <a:rPr lang="en-US" smtClean="0"/>
              <a:t>RAID - 5</a:t>
            </a:r>
            <a:endParaRPr lang="en-US" dirty="0"/>
          </a:p>
        </p:txBody>
      </p:sp>
    </p:spTree>
    <p:extLst>
      <p:ext uri="{BB962C8B-B14F-4D97-AF65-F5344CB8AC3E}">
        <p14:creationId xmlns:p14="http://schemas.microsoft.com/office/powerpoint/2010/main" val="42008850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Harddisk</a:t>
            </a:r>
            <a:r>
              <a:rPr lang="en-US" b="1" dirty="0" smtClean="0"/>
              <a:t> Interfaces</a:t>
            </a:r>
            <a:endParaRPr lang="en-US" b="1" dirty="0"/>
          </a:p>
        </p:txBody>
      </p:sp>
      <p:sp>
        <p:nvSpPr>
          <p:cNvPr id="3" name="Content Placeholder 2"/>
          <p:cNvSpPr>
            <a:spLocks noGrp="1"/>
          </p:cNvSpPr>
          <p:nvPr>
            <p:ph idx="1"/>
          </p:nvPr>
        </p:nvSpPr>
        <p:spPr>
          <a:xfrm>
            <a:off x="1087546" y="1905367"/>
            <a:ext cx="8955087" cy="2345660"/>
          </a:xfrm>
        </p:spPr>
        <p:txBody>
          <a:bodyPr>
            <a:normAutofit/>
          </a:bodyPr>
          <a:lstStyle/>
          <a:p>
            <a:r>
              <a:rPr lang="en-US" dirty="0" smtClean="0"/>
              <a:t>It is used between a computer mother board data and the computer disk storage devices </a:t>
            </a:r>
          </a:p>
          <a:p>
            <a:r>
              <a:rPr lang="en-US" dirty="0" smtClean="0"/>
              <a:t>It is physical interface used for connecting storage devices </a:t>
            </a:r>
            <a:endParaRPr lang="en-US" dirty="0"/>
          </a:p>
        </p:txBody>
      </p:sp>
      <p:sp>
        <p:nvSpPr>
          <p:cNvPr id="4" name="Rectangle 3"/>
          <p:cNvSpPr/>
          <p:nvPr/>
        </p:nvSpPr>
        <p:spPr>
          <a:xfrm>
            <a:off x="714557" y="1389653"/>
            <a:ext cx="5001690" cy="461665"/>
          </a:xfrm>
          <a:prstGeom prst="rect">
            <a:avLst/>
          </a:prstGeom>
        </p:spPr>
        <p:txBody>
          <a:bodyPr wrap="none">
            <a:spAutoFit/>
          </a:bodyPr>
          <a:lstStyle/>
          <a:p>
            <a:r>
              <a:rPr lang="en-US" sz="2400" b="1" dirty="0"/>
              <a:t>IDE(Integrated drive electronics)</a:t>
            </a:r>
            <a:endParaRPr lang="en-US" b="1" dirty="0"/>
          </a:p>
        </p:txBody>
      </p:sp>
      <p:sp>
        <p:nvSpPr>
          <p:cNvPr id="5" name="Rectangle 4"/>
          <p:cNvSpPr/>
          <p:nvPr/>
        </p:nvSpPr>
        <p:spPr>
          <a:xfrm>
            <a:off x="866957" y="3213198"/>
            <a:ext cx="6022803" cy="461665"/>
          </a:xfrm>
          <a:prstGeom prst="rect">
            <a:avLst/>
          </a:prstGeom>
        </p:spPr>
        <p:txBody>
          <a:bodyPr wrap="none">
            <a:spAutoFit/>
          </a:bodyPr>
          <a:lstStyle/>
          <a:p>
            <a:r>
              <a:rPr lang="en-US" sz="2400" b="1" dirty="0" smtClean="0"/>
              <a:t>SCSI(Small Computer System Interface)</a:t>
            </a:r>
            <a:endParaRPr lang="en-US" b="1" dirty="0"/>
          </a:p>
        </p:txBody>
      </p:sp>
      <p:sp>
        <p:nvSpPr>
          <p:cNvPr id="6" name="Content Placeholder 2"/>
          <p:cNvSpPr txBox="1">
            <a:spLocks/>
          </p:cNvSpPr>
          <p:nvPr/>
        </p:nvSpPr>
        <p:spPr>
          <a:xfrm>
            <a:off x="1429132" y="3648180"/>
            <a:ext cx="8955087" cy="23456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smtClean="0"/>
              <a:t>Its is storage technology that has made a name for itself as a ,high performance, high reliable </a:t>
            </a:r>
          </a:p>
          <a:p>
            <a:r>
              <a:rPr lang="en-US" dirty="0" smtClean="0"/>
              <a:t>Increasing demands for speed and flexibility in storage devices.</a:t>
            </a:r>
          </a:p>
          <a:p>
            <a:r>
              <a:rPr lang="en-US" dirty="0" smtClean="0"/>
              <a:t>SCSI is most commonly used for hard disk drives and tape drives.</a:t>
            </a:r>
            <a:endParaRPr lang="en-US" dirty="0"/>
          </a:p>
        </p:txBody>
      </p:sp>
    </p:spTree>
    <p:extLst>
      <p:ext uri="{BB962C8B-B14F-4D97-AF65-F5344CB8AC3E}">
        <p14:creationId xmlns:p14="http://schemas.microsoft.com/office/powerpoint/2010/main" val="40053518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087546" y="1148623"/>
            <a:ext cx="8955087" cy="1153143"/>
          </a:xfrm>
        </p:spPr>
        <p:txBody>
          <a:bodyPr>
            <a:normAutofit/>
          </a:bodyPr>
          <a:lstStyle/>
          <a:p>
            <a:r>
              <a:rPr lang="en-US" dirty="0" smtClean="0"/>
              <a:t>It connects to some storage devices such as hard disk drives, optical drives.</a:t>
            </a:r>
          </a:p>
          <a:p>
            <a:r>
              <a:rPr lang="en-US" dirty="0" smtClean="0"/>
              <a:t>Transfer rates for Serial ATA begin at 150MBps.</a:t>
            </a:r>
          </a:p>
          <a:p>
            <a:endParaRPr lang="en-US" dirty="0"/>
          </a:p>
        </p:txBody>
      </p:sp>
      <p:sp>
        <p:nvSpPr>
          <p:cNvPr id="5" name="Rectangle 4"/>
          <p:cNvSpPr/>
          <p:nvPr/>
        </p:nvSpPr>
        <p:spPr>
          <a:xfrm>
            <a:off x="714557" y="632909"/>
            <a:ext cx="7326044" cy="461665"/>
          </a:xfrm>
          <a:prstGeom prst="rect">
            <a:avLst/>
          </a:prstGeom>
        </p:spPr>
        <p:txBody>
          <a:bodyPr wrap="none">
            <a:spAutoFit/>
          </a:bodyPr>
          <a:lstStyle/>
          <a:p>
            <a:r>
              <a:rPr lang="en-US" sz="2400" b="1" dirty="0" smtClean="0"/>
              <a:t>SATA(Serial advanced technology attachment)</a:t>
            </a:r>
            <a:endParaRPr lang="en-US" b="1" dirty="0"/>
          </a:p>
        </p:txBody>
      </p:sp>
      <p:sp>
        <p:nvSpPr>
          <p:cNvPr id="7" name="Content Placeholder 2"/>
          <p:cNvSpPr txBox="1">
            <a:spLocks/>
          </p:cNvSpPr>
          <p:nvPr/>
        </p:nvSpPr>
        <p:spPr>
          <a:xfrm>
            <a:off x="1061399" y="3009037"/>
            <a:ext cx="8955087" cy="2130522"/>
          </a:xfrm>
          <a:prstGeom prst="rect">
            <a:avLst/>
          </a:prstGeom>
        </p:spPr>
        <p:txBody>
          <a:bodyPr vert="horz" lIns="91440" tIns="45720" rIns="91440" bIns="45720" rtlCol="0">
            <a:normAutofit/>
          </a:bodyPr>
          <a:lstStyle>
            <a:lvl1pPr marL="342900" indent="-342900">
              <a:spcBef>
                <a:spcPts val="1000"/>
              </a:spcBef>
              <a:spcAft>
                <a:spcPts val="0"/>
              </a:spcAft>
              <a:buClr>
                <a:schemeClr val="accent1"/>
              </a:buClr>
              <a:buSzPct val="80000"/>
              <a:buFont typeface="Wingdings 3" charset="2"/>
              <a:buChar char=""/>
              <a:defRPr sz="2000" b="0" i="0">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r>
              <a:rPr lang="en-US" dirty="0"/>
              <a:t>It is an interface standard for the connection of storage devices such as hard disk drives, floppy disk drives, and optical </a:t>
            </a:r>
            <a:r>
              <a:rPr lang="en-US" dirty="0" smtClean="0"/>
              <a:t>disc </a:t>
            </a:r>
            <a:r>
              <a:rPr lang="en-US" dirty="0"/>
              <a:t>drives in </a:t>
            </a:r>
            <a:r>
              <a:rPr lang="en-US" dirty="0" smtClean="0"/>
              <a:t>computers.</a:t>
            </a:r>
          </a:p>
          <a:p>
            <a:r>
              <a:rPr lang="en-US" dirty="0"/>
              <a:t>Parallel ATA cables have a maximum allowable length of 18 in (457 mm</a:t>
            </a:r>
            <a:r>
              <a:rPr lang="en-US" dirty="0" smtClean="0"/>
              <a:t>).</a:t>
            </a:r>
            <a:r>
              <a:rPr lang="en-US" dirty="0"/>
              <a:t> Because of this limit, the technology normally appears as an internal computer storage interface.</a:t>
            </a:r>
          </a:p>
          <a:p>
            <a:endParaRPr lang="en-US" dirty="0"/>
          </a:p>
        </p:txBody>
      </p:sp>
      <p:sp>
        <p:nvSpPr>
          <p:cNvPr id="8" name="Rectangle 7"/>
          <p:cNvSpPr/>
          <p:nvPr/>
        </p:nvSpPr>
        <p:spPr>
          <a:xfrm>
            <a:off x="640985" y="2505670"/>
            <a:ext cx="7542449" cy="461665"/>
          </a:xfrm>
          <a:prstGeom prst="rect">
            <a:avLst/>
          </a:prstGeom>
        </p:spPr>
        <p:txBody>
          <a:bodyPr wrap="none">
            <a:spAutoFit/>
          </a:bodyPr>
          <a:lstStyle/>
          <a:p>
            <a:r>
              <a:rPr lang="en-US" sz="2400" b="1" dirty="0" smtClean="0"/>
              <a:t>PATA(Parallel advanced technology attachment)</a:t>
            </a:r>
            <a:endParaRPr lang="en-US" b="1" dirty="0"/>
          </a:p>
        </p:txBody>
      </p:sp>
    </p:spTree>
    <p:extLst>
      <p:ext uri="{BB962C8B-B14F-4D97-AF65-F5344CB8AC3E}">
        <p14:creationId xmlns:p14="http://schemas.microsoft.com/office/powerpoint/2010/main" val="684350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176" y="323765"/>
            <a:ext cx="9404723" cy="1400530"/>
          </a:xfrm>
        </p:spPr>
        <p:txBody>
          <a:bodyPr/>
          <a:lstStyle/>
          <a:p>
            <a:r>
              <a:rPr lang="en-US" dirty="0" smtClean="0"/>
              <a:t>TYPES OF KEYBOARD</a:t>
            </a:r>
            <a:endParaRPr lang="en-US" dirty="0"/>
          </a:p>
        </p:txBody>
      </p:sp>
      <p:sp>
        <p:nvSpPr>
          <p:cNvPr id="3" name="Content Placeholder 2"/>
          <p:cNvSpPr>
            <a:spLocks noGrp="1"/>
          </p:cNvSpPr>
          <p:nvPr>
            <p:ph idx="1"/>
          </p:nvPr>
        </p:nvSpPr>
        <p:spPr>
          <a:xfrm>
            <a:off x="411650" y="2004646"/>
            <a:ext cx="11088688" cy="4267199"/>
          </a:xfrm>
        </p:spPr>
        <p:txBody>
          <a:bodyPr/>
          <a:lstStyle/>
          <a:p>
            <a:pPr marL="0" indent="0">
              <a:buNone/>
            </a:pPr>
            <a:r>
              <a:rPr lang="en-US" sz="2800" dirty="0" smtClean="0"/>
              <a:t> Mechanical keyboard                Membrane keyboard              </a:t>
            </a:r>
            <a:endParaRPr lang="en-US" sz="2800" dirty="0"/>
          </a:p>
          <a:p>
            <a:endParaRPr lang="en-US" sz="2800" dirty="0"/>
          </a:p>
          <a:p>
            <a:pPr marL="0" indent="0">
              <a:buNone/>
            </a:pPr>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0558" y="2961112"/>
            <a:ext cx="3758980" cy="2819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830" y="2924075"/>
            <a:ext cx="4362161" cy="1446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1544" y="4500595"/>
            <a:ext cx="5296025" cy="1292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78561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89731" y="2764777"/>
            <a:ext cx="3574687" cy="2407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p:cNvSpPr>
            <a:spLocks noGrp="1"/>
          </p:cNvSpPr>
          <p:nvPr>
            <p:ph type="body" sz="quarter" idx="11"/>
          </p:nvPr>
        </p:nvSpPr>
        <p:spPr>
          <a:xfrm>
            <a:off x="378285" y="1061694"/>
            <a:ext cx="11813715" cy="643612"/>
          </a:xfrm>
        </p:spPr>
        <p:txBody>
          <a:bodyPr>
            <a:normAutofit/>
          </a:bodyPr>
          <a:lstStyle/>
          <a:p>
            <a:r>
              <a:rPr lang="en-US" sz="3200" dirty="0" smtClean="0"/>
              <a:t>Keyboard connector and details.</a:t>
            </a:r>
            <a:endParaRPr lang="en-US" sz="3200" dirty="0"/>
          </a:p>
        </p:txBody>
      </p:sp>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8463" y="2916620"/>
            <a:ext cx="3987481" cy="212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Image result for usb connector for 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6898" y="2786108"/>
            <a:ext cx="3578771" cy="2385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77464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3418</TotalTime>
  <Words>2037</Words>
  <Application>Microsoft Office PowerPoint</Application>
  <PresentationFormat>Custom</PresentationFormat>
  <Paragraphs>453</Paragraphs>
  <Slides>77</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79" baseType="lpstr">
      <vt:lpstr>Ion</vt:lpstr>
      <vt:lpstr>think-cell Slide</vt:lpstr>
      <vt:lpstr>Hardware Fundamentals</vt:lpstr>
      <vt:lpstr>TEAM MEMBERS</vt:lpstr>
      <vt:lpstr>COMPUTER</vt:lpstr>
      <vt:lpstr>INTRODUCTION</vt:lpstr>
      <vt:lpstr>TYPES OF HARDWARE</vt:lpstr>
      <vt:lpstr>INPUT DEVICES</vt:lpstr>
      <vt:lpstr>KEYBOARD</vt:lpstr>
      <vt:lpstr>TYPES OF KEYBOARD</vt:lpstr>
      <vt:lpstr>PowerPoint Presentation</vt:lpstr>
      <vt:lpstr>Mouse</vt:lpstr>
      <vt:lpstr>PowerPoint Presentation</vt:lpstr>
      <vt:lpstr>SCANNER</vt:lpstr>
      <vt:lpstr>Types of Scanners</vt:lpstr>
      <vt:lpstr>Connectors for Scanner</vt:lpstr>
      <vt:lpstr>PowerPoint Presentation</vt:lpstr>
      <vt:lpstr>PRINTERS</vt:lpstr>
      <vt:lpstr>DOT MATRIX PRINTER</vt:lpstr>
      <vt:lpstr>LASER PRINTER</vt:lpstr>
      <vt:lpstr>PowerPoint Presentation</vt:lpstr>
      <vt:lpstr>INK JET PRINTERS</vt:lpstr>
      <vt:lpstr>Monitors</vt:lpstr>
      <vt:lpstr>CRT Monitors</vt:lpstr>
      <vt:lpstr>        LCD – Liquid crystal Display</vt:lpstr>
      <vt:lpstr>LED Monitors – Light Emitting Diode</vt:lpstr>
      <vt:lpstr>CPU: </vt:lpstr>
      <vt:lpstr>Microprocessors</vt:lpstr>
      <vt:lpstr>What it is Microprocessor?</vt:lpstr>
      <vt:lpstr>Manufactures of Microprocessor</vt:lpstr>
      <vt:lpstr>First Indian Microprocessor</vt:lpstr>
      <vt:lpstr>Version of Microprocessors</vt:lpstr>
      <vt:lpstr>CPU Architecture</vt:lpstr>
      <vt:lpstr>PowerPoint Presentation</vt:lpstr>
      <vt:lpstr>PowerPoint Presentation</vt:lpstr>
      <vt:lpstr>Multiprogramming: </vt:lpstr>
      <vt:lpstr>Multitasking: </vt:lpstr>
      <vt:lpstr>Hyper threading</vt:lpstr>
      <vt:lpstr>USB – Universal Serial Bus</vt:lpstr>
      <vt:lpstr>History of USB</vt:lpstr>
      <vt:lpstr>Purpose of USB </vt:lpstr>
      <vt:lpstr>Advantages of USB over serial and parallel ports </vt:lpstr>
      <vt:lpstr>Versions of USB </vt:lpstr>
      <vt:lpstr>Memory</vt:lpstr>
      <vt:lpstr>ROM(Read Only Memory)</vt:lpstr>
      <vt:lpstr>PowerPoint Presentation</vt:lpstr>
      <vt:lpstr>PowerPoint Presentation</vt:lpstr>
      <vt:lpstr>RAM(Random Access Memory)</vt:lpstr>
      <vt:lpstr>PowerPoint Presentation</vt:lpstr>
      <vt:lpstr>Types of DRAM: </vt:lpstr>
      <vt:lpstr>CACHE MEMORY</vt:lpstr>
      <vt:lpstr>Types of cache memory:</vt:lpstr>
      <vt:lpstr>Motherboard</vt:lpstr>
      <vt:lpstr>Types of Motherboard:</vt:lpstr>
      <vt:lpstr>PowerPoint Presentation</vt:lpstr>
      <vt:lpstr>North Bridge and South Bridge</vt:lpstr>
      <vt:lpstr>MEMORY MODULES</vt:lpstr>
      <vt:lpstr>Sockets</vt:lpstr>
      <vt:lpstr>PGA – Pin Grid Array</vt:lpstr>
      <vt:lpstr>BUS</vt:lpstr>
      <vt:lpstr>Expansion Slots</vt:lpstr>
      <vt:lpstr>ISA – Industry Standard Architecture</vt:lpstr>
      <vt:lpstr>CNR - Communications and networking riser </vt:lpstr>
      <vt:lpstr>EISA – Extended Industry Standard Architecture </vt:lpstr>
      <vt:lpstr>AGP - Accelerated Graphics Port</vt:lpstr>
      <vt:lpstr>Peripheral Component Ports</vt:lpstr>
      <vt:lpstr>BIOS(Basic Input / Output System)</vt:lpstr>
      <vt:lpstr>CMOS</vt:lpstr>
      <vt:lpstr>WHAT IS SMPS?</vt:lpstr>
      <vt:lpstr>BASIC BLOCKS OF SMPS</vt:lpstr>
      <vt:lpstr>PowerPoint Presentation</vt:lpstr>
      <vt:lpstr>Hard Disk</vt:lpstr>
      <vt:lpstr>EARTHING</vt:lpstr>
      <vt:lpstr>Internal View of Hard Disk</vt:lpstr>
      <vt:lpstr>Partitioning in Hard Disk</vt:lpstr>
      <vt:lpstr>Simple Partition Method</vt:lpstr>
      <vt:lpstr>Dynamic Partition</vt:lpstr>
      <vt:lpstr>Harddisk Interfaces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 Nandini</dc:creator>
  <cp:lastModifiedBy>N, Nandini</cp:lastModifiedBy>
  <cp:revision>106</cp:revision>
  <dcterms:created xsi:type="dcterms:W3CDTF">2013-07-15T20:25:18Z</dcterms:created>
  <dcterms:modified xsi:type="dcterms:W3CDTF">2018-03-15T13:32:18Z</dcterms:modified>
</cp:coreProperties>
</file>